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</p:sldMasterIdLst>
  <p:notesMasterIdLst>
    <p:notesMasterId r:id="rId21"/>
  </p:notesMasterIdLst>
  <p:sldIdLst>
    <p:sldId id="284" r:id="rId2"/>
    <p:sldId id="283" r:id="rId3"/>
    <p:sldId id="258" r:id="rId4"/>
    <p:sldId id="260" r:id="rId5"/>
    <p:sldId id="261" r:id="rId6"/>
    <p:sldId id="262" r:id="rId7"/>
    <p:sldId id="266" r:id="rId8"/>
    <p:sldId id="256" r:id="rId9"/>
    <p:sldId id="265" r:id="rId10"/>
    <p:sldId id="268" r:id="rId11"/>
    <p:sldId id="267" r:id="rId12"/>
    <p:sldId id="270" r:id="rId13"/>
    <p:sldId id="285" r:id="rId14"/>
    <p:sldId id="269" r:id="rId15"/>
    <p:sldId id="281" r:id="rId16"/>
    <p:sldId id="287" r:id="rId17"/>
    <p:sldId id="286" r:id="rId18"/>
    <p:sldId id="279" r:id="rId19"/>
    <p:sldId id="282" r:id="rId20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E2E2"/>
    <a:srgbClr val="0248BA"/>
    <a:srgbClr val="C5DBFF"/>
    <a:srgbClr val="FFFFFF"/>
    <a:srgbClr val="ACCB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49" autoAdjust="0"/>
    <p:restoredTop sz="88850" autoAdjust="0"/>
  </p:normalViewPr>
  <p:slideViewPr>
    <p:cSldViewPr snapToGrid="0">
      <p:cViewPr varScale="1">
        <p:scale>
          <a:sx n="98" d="100"/>
          <a:sy n="98" d="100"/>
        </p:scale>
        <p:origin x="390" y="78"/>
      </p:cViewPr>
      <p:guideLst/>
    </p:cSldViewPr>
  </p:slideViewPr>
  <p:outlineViewPr>
    <p:cViewPr>
      <p:scale>
        <a:sx n="33" d="100"/>
        <a:sy n="33" d="100"/>
      </p:scale>
      <p:origin x="0" y="-757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89C812-4449-4799-8E11-CC59F10086B1}" type="datetimeFigureOut">
              <a:rPr lang="de-DE" smtClean="0"/>
              <a:t>19.10.2015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8315F2-3C3F-44DC-B596-55D20FA2FCD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9122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315F2-3C3F-44DC-B596-55D20FA2FCD1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86420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315F2-3C3F-44DC-B596-55D20FA2FCD1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47270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315F2-3C3F-44DC-B596-55D20FA2FCD1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47194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315F2-3C3F-44DC-B596-55D20FA2FCD1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06860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315F2-3C3F-44DC-B596-55D20FA2FCD1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8692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315F2-3C3F-44DC-B596-55D20FA2FCD1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06540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315F2-3C3F-44DC-B596-55D20FA2FCD1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5816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315F2-3C3F-44DC-B596-55D20FA2FCD1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83875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315F2-3C3F-44DC-B596-55D20FA2FCD1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86587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315F2-3C3F-44DC-B596-55D20FA2FCD1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81827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315F2-3C3F-44DC-B596-55D20FA2FCD1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55050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315F2-3C3F-44DC-B596-55D20FA2FCD1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10923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315F2-3C3F-44DC-B596-55D20FA2FCD1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6459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1122363"/>
            <a:ext cx="8942471" cy="2387600"/>
          </a:xfrm>
        </p:spPr>
        <p:txBody>
          <a:bodyPr anchor="b">
            <a:noAutofit/>
          </a:bodyPr>
          <a:lstStyle>
            <a:lvl1pPr algn="ctr">
              <a:defRPr sz="7200"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0" y="3602038"/>
            <a:ext cx="8942471" cy="1655762"/>
          </a:xfrm>
        </p:spPr>
        <p:txBody>
          <a:bodyPr>
            <a:normAutofit/>
          </a:bodyPr>
          <a:lstStyle>
            <a:lvl1pPr marL="0" indent="0" algn="ctr">
              <a:buNone/>
              <a:defRPr sz="3000" b="1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1209502" y="6356351"/>
            <a:ext cx="1476548" cy="365125"/>
          </a:xfrm>
          <a:prstGeom prst="rect">
            <a:avLst/>
          </a:prstGeom>
        </p:spPr>
        <p:txBody>
          <a:bodyPr/>
          <a:lstStyle/>
          <a:p>
            <a:fld id="{E803FE56-6C1C-423F-9966-8338C4CFDB4D}" type="datetimeFigureOut">
              <a:rPr lang="de-DE" smtClean="0"/>
              <a:t>19.10.2015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C65B2A6-BF53-4570-A63D-B7B0BB9D528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6835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 smtClean="0"/>
              <a:t>Titelmasterformat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65113" indent="-265113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defRPr/>
            </a:lvl1pPr>
            <a:lvl2pPr>
              <a:spcBef>
                <a:spcPts val="0"/>
              </a:spcBef>
              <a:spcAft>
                <a:spcPts val="600"/>
              </a:spcAft>
              <a:defRPr sz="2000"/>
            </a:lvl2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6478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 FilesDropp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 smtClean="0"/>
              <a:t>Titelmasterformat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65113" indent="-265113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defRPr/>
            </a:lvl1pPr>
            <a:lvl2pPr>
              <a:spcBef>
                <a:spcPts val="0"/>
              </a:spcBef>
              <a:spcAft>
                <a:spcPts val="600"/>
              </a:spcAft>
              <a:defRPr sz="2000"/>
            </a:lvl2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85858" y="152402"/>
            <a:ext cx="808266" cy="1008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51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04434" y="1160463"/>
            <a:ext cx="3886200" cy="5016500"/>
          </a:xfrm>
        </p:spPr>
        <p:txBody>
          <a:bodyPr/>
          <a:lstStyle>
            <a:lvl1pPr>
              <a:spcBef>
                <a:spcPts val="600"/>
              </a:spcBef>
              <a:spcAft>
                <a:spcPts val="0"/>
              </a:spcAft>
              <a:defRPr/>
            </a:lvl1pPr>
            <a:lvl2pPr>
              <a:spcBef>
                <a:spcPts val="300"/>
              </a:spcBef>
              <a:buSzPct val="120000"/>
              <a:defRPr/>
            </a:lvl2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29150" y="1160463"/>
            <a:ext cx="3886200" cy="5016500"/>
          </a:xfrm>
        </p:spPr>
        <p:txBody>
          <a:bodyPr/>
          <a:lstStyle>
            <a:lvl1pPr>
              <a:spcBef>
                <a:spcPts val="600"/>
              </a:spcBef>
              <a:spcAft>
                <a:spcPts val="0"/>
              </a:spcAft>
              <a:defRPr/>
            </a:lvl1pPr>
            <a:lvl2pPr>
              <a:spcBef>
                <a:spcPts val="300"/>
              </a:spcBef>
              <a:buSzPct val="120000"/>
              <a:defRPr/>
            </a:lvl2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1209502" y="6356351"/>
            <a:ext cx="1476548" cy="365125"/>
          </a:xfrm>
          <a:prstGeom prst="rect">
            <a:avLst/>
          </a:prstGeom>
        </p:spPr>
        <p:txBody>
          <a:bodyPr/>
          <a:lstStyle/>
          <a:p>
            <a:fld id="{E803FE56-6C1C-423F-9966-8338C4CFDB4D}" type="datetimeFigureOut">
              <a:rPr lang="de-DE" smtClean="0"/>
              <a:t>19.10.2015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C65B2A6-BF53-4570-A63D-B7B0BB9D528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990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4" grpId="0" uiExpand="1" build="p" bldLvl="2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 smtClean="0"/>
              <a:t>Titelmasterformat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78057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2814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tai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248BA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grpSp>
        <p:nvGrpSpPr>
          <p:cNvPr id="12" name="Gruppieren 11"/>
          <p:cNvGrpSpPr/>
          <p:nvPr userDrawn="1"/>
        </p:nvGrpSpPr>
        <p:grpSpPr>
          <a:xfrm>
            <a:off x="2072980" y="2540976"/>
            <a:ext cx="5806036" cy="2982685"/>
            <a:chOff x="869941" y="2462434"/>
            <a:chExt cx="7242548" cy="3720651"/>
          </a:xfrm>
        </p:grpSpPr>
        <p:sp>
          <p:nvSpPr>
            <p:cNvPr id="5" name="Textfeld 4"/>
            <p:cNvSpPr txBox="1"/>
            <p:nvPr userDrawn="1"/>
          </p:nvSpPr>
          <p:spPr>
            <a:xfrm rot="348281">
              <a:off x="6175149" y="5369761"/>
              <a:ext cx="1937340" cy="2303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600" baseline="0" dirty="0" smtClean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(Fotos: David Berry)</a:t>
              </a:r>
              <a:endParaRPr lang="de-DE" sz="600" dirty="0">
                <a:solidFill>
                  <a:schemeClr val="bg1">
                    <a:lumMod val="75000"/>
                  </a:schemeClr>
                </a:solidFill>
                <a:latin typeface="+mj-lt"/>
              </a:endParaRPr>
            </a:p>
          </p:txBody>
        </p:sp>
        <p:pic>
          <p:nvPicPr>
            <p:cNvPr id="9" name="Grafik 8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30064">
              <a:off x="3731904" y="2462434"/>
              <a:ext cx="3742953" cy="26579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pic>
          <p:nvPicPr>
            <p:cNvPr id="10" name="Grafik 9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07383">
              <a:off x="869941" y="2598722"/>
              <a:ext cx="3742953" cy="26579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pic>
          <p:nvPicPr>
            <p:cNvPr id="2" name="Grafik 1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1286" y="3332193"/>
              <a:ext cx="3742953" cy="285089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</p:grpSp>
      <p:sp>
        <p:nvSpPr>
          <p:cNvPr id="14" name="Freihandform 13"/>
          <p:cNvSpPr/>
          <p:nvPr userDrawn="1"/>
        </p:nvSpPr>
        <p:spPr>
          <a:xfrm>
            <a:off x="230105" y="2162531"/>
            <a:ext cx="6686312" cy="1960690"/>
          </a:xfrm>
          <a:custGeom>
            <a:avLst/>
            <a:gdLst/>
            <a:ahLst/>
            <a:cxnLst/>
            <a:rect l="l" t="t" r="r" b="b"/>
            <a:pathLst>
              <a:path w="6686312" h="1960690">
                <a:moveTo>
                  <a:pt x="6545977" y="1808908"/>
                </a:moveTo>
                <a:lnTo>
                  <a:pt x="6686312" y="1808908"/>
                </a:lnTo>
                <a:lnTo>
                  <a:pt x="6686312" y="1948746"/>
                </a:lnTo>
                <a:lnTo>
                  <a:pt x="6545977" y="1948746"/>
                </a:lnTo>
                <a:close/>
                <a:moveTo>
                  <a:pt x="6206583" y="1808908"/>
                </a:moveTo>
                <a:lnTo>
                  <a:pt x="6346421" y="1808908"/>
                </a:lnTo>
                <a:lnTo>
                  <a:pt x="6346421" y="1948746"/>
                </a:lnTo>
                <a:lnTo>
                  <a:pt x="6206583" y="1948746"/>
                </a:lnTo>
                <a:close/>
                <a:moveTo>
                  <a:pt x="5866692" y="1808908"/>
                </a:moveTo>
                <a:lnTo>
                  <a:pt x="6006530" y="1808908"/>
                </a:lnTo>
                <a:lnTo>
                  <a:pt x="6006530" y="1948746"/>
                </a:lnTo>
                <a:lnTo>
                  <a:pt x="5866692" y="1948746"/>
                </a:lnTo>
                <a:close/>
                <a:moveTo>
                  <a:pt x="3759714" y="1694948"/>
                </a:moveTo>
                <a:cubicBezTo>
                  <a:pt x="3741799" y="1700919"/>
                  <a:pt x="3713433" y="1708052"/>
                  <a:pt x="3674617" y="1716346"/>
                </a:cubicBezTo>
                <a:cubicBezTo>
                  <a:pt x="3635801" y="1724640"/>
                  <a:pt x="3610421" y="1732769"/>
                  <a:pt x="3598478" y="1740731"/>
                </a:cubicBezTo>
                <a:cubicBezTo>
                  <a:pt x="3580231" y="1753670"/>
                  <a:pt x="3571107" y="1770092"/>
                  <a:pt x="3571107" y="1789998"/>
                </a:cubicBezTo>
                <a:cubicBezTo>
                  <a:pt x="3571107" y="1809572"/>
                  <a:pt x="3578406" y="1826492"/>
                  <a:pt x="3593004" y="1840757"/>
                </a:cubicBezTo>
                <a:cubicBezTo>
                  <a:pt x="3607601" y="1855023"/>
                  <a:pt x="3626180" y="1862156"/>
                  <a:pt x="3648740" y="1862156"/>
                </a:cubicBezTo>
                <a:cubicBezTo>
                  <a:pt x="3673954" y="1862156"/>
                  <a:pt x="3698006" y="1853862"/>
                  <a:pt x="3720898" y="1837274"/>
                </a:cubicBezTo>
                <a:cubicBezTo>
                  <a:pt x="3737818" y="1824667"/>
                  <a:pt x="3748932" y="1809240"/>
                  <a:pt x="3754240" y="1790993"/>
                </a:cubicBezTo>
                <a:cubicBezTo>
                  <a:pt x="3757890" y="1779050"/>
                  <a:pt x="3759714" y="1756324"/>
                  <a:pt x="3759714" y="1722816"/>
                </a:cubicBezTo>
                <a:close/>
                <a:moveTo>
                  <a:pt x="2070157" y="1522265"/>
                </a:moveTo>
                <a:cubicBezTo>
                  <a:pt x="2033663" y="1522265"/>
                  <a:pt x="2002975" y="1536199"/>
                  <a:pt x="1978093" y="1564067"/>
                </a:cubicBezTo>
                <a:cubicBezTo>
                  <a:pt x="1953211" y="1591935"/>
                  <a:pt x="1940769" y="1632079"/>
                  <a:pt x="1940769" y="1684497"/>
                </a:cubicBezTo>
                <a:cubicBezTo>
                  <a:pt x="1940769" y="1736916"/>
                  <a:pt x="1953211" y="1777059"/>
                  <a:pt x="1978093" y="1804927"/>
                </a:cubicBezTo>
                <a:cubicBezTo>
                  <a:pt x="2002975" y="1832795"/>
                  <a:pt x="2033663" y="1846729"/>
                  <a:pt x="2070157" y="1846729"/>
                </a:cubicBezTo>
                <a:cubicBezTo>
                  <a:pt x="2106651" y="1846729"/>
                  <a:pt x="2137256" y="1832795"/>
                  <a:pt x="2161972" y="1804927"/>
                </a:cubicBezTo>
                <a:cubicBezTo>
                  <a:pt x="2186689" y="1777059"/>
                  <a:pt x="2199047" y="1736584"/>
                  <a:pt x="2199047" y="1683502"/>
                </a:cubicBezTo>
                <a:cubicBezTo>
                  <a:pt x="2199047" y="1631747"/>
                  <a:pt x="2186689" y="1591935"/>
                  <a:pt x="2161972" y="1564067"/>
                </a:cubicBezTo>
                <a:cubicBezTo>
                  <a:pt x="2137256" y="1536199"/>
                  <a:pt x="2106651" y="1522265"/>
                  <a:pt x="2070157" y="1522265"/>
                </a:cubicBezTo>
                <a:close/>
                <a:moveTo>
                  <a:pt x="1108132" y="1522265"/>
                </a:moveTo>
                <a:cubicBezTo>
                  <a:pt x="1071638" y="1522265"/>
                  <a:pt x="1040950" y="1536199"/>
                  <a:pt x="1016068" y="1564067"/>
                </a:cubicBezTo>
                <a:cubicBezTo>
                  <a:pt x="991186" y="1591935"/>
                  <a:pt x="978745" y="1632079"/>
                  <a:pt x="978745" y="1684497"/>
                </a:cubicBezTo>
                <a:cubicBezTo>
                  <a:pt x="978745" y="1736916"/>
                  <a:pt x="991186" y="1777059"/>
                  <a:pt x="1016068" y="1804927"/>
                </a:cubicBezTo>
                <a:cubicBezTo>
                  <a:pt x="1040950" y="1832795"/>
                  <a:pt x="1071638" y="1846729"/>
                  <a:pt x="1108132" y="1846729"/>
                </a:cubicBezTo>
                <a:cubicBezTo>
                  <a:pt x="1144626" y="1846729"/>
                  <a:pt x="1175231" y="1832795"/>
                  <a:pt x="1199947" y="1804927"/>
                </a:cubicBezTo>
                <a:cubicBezTo>
                  <a:pt x="1224664" y="1777059"/>
                  <a:pt x="1237022" y="1736584"/>
                  <a:pt x="1237022" y="1683502"/>
                </a:cubicBezTo>
                <a:cubicBezTo>
                  <a:pt x="1237022" y="1631747"/>
                  <a:pt x="1224664" y="1591935"/>
                  <a:pt x="1199947" y="1564067"/>
                </a:cubicBezTo>
                <a:cubicBezTo>
                  <a:pt x="1175231" y="1536199"/>
                  <a:pt x="1144626" y="1522265"/>
                  <a:pt x="1108132" y="1522265"/>
                </a:cubicBezTo>
                <a:close/>
                <a:moveTo>
                  <a:pt x="5487850" y="1515298"/>
                </a:moveTo>
                <a:cubicBezTo>
                  <a:pt x="5457329" y="1515298"/>
                  <a:pt x="5432114" y="1526412"/>
                  <a:pt x="5412209" y="1548640"/>
                </a:cubicBezTo>
                <a:cubicBezTo>
                  <a:pt x="5392303" y="1570869"/>
                  <a:pt x="5382516" y="1601059"/>
                  <a:pt x="5382848" y="1639212"/>
                </a:cubicBezTo>
                <a:lnTo>
                  <a:pt x="5591858" y="1639212"/>
                </a:lnTo>
                <a:cubicBezTo>
                  <a:pt x="5590863" y="1598737"/>
                  <a:pt x="5580412" y="1567966"/>
                  <a:pt x="5560507" y="1546899"/>
                </a:cubicBezTo>
                <a:cubicBezTo>
                  <a:pt x="5540601" y="1525832"/>
                  <a:pt x="5516382" y="1515298"/>
                  <a:pt x="5487850" y="1515298"/>
                </a:cubicBezTo>
                <a:close/>
                <a:moveTo>
                  <a:pt x="4908537" y="1515298"/>
                </a:moveTo>
                <a:cubicBezTo>
                  <a:pt x="4875029" y="1515298"/>
                  <a:pt x="4847161" y="1528320"/>
                  <a:pt x="4824933" y="1554363"/>
                </a:cubicBezTo>
                <a:cubicBezTo>
                  <a:pt x="4802705" y="1580407"/>
                  <a:pt x="4791591" y="1619969"/>
                  <a:pt x="4791591" y="1673051"/>
                </a:cubicBezTo>
                <a:cubicBezTo>
                  <a:pt x="4791591" y="1727792"/>
                  <a:pt x="4800217" y="1768267"/>
                  <a:pt x="4817468" y="1794477"/>
                </a:cubicBezTo>
                <a:cubicBezTo>
                  <a:pt x="4841686" y="1831634"/>
                  <a:pt x="4873868" y="1850213"/>
                  <a:pt x="4914011" y="1850213"/>
                </a:cubicBezTo>
                <a:cubicBezTo>
                  <a:pt x="4944865" y="1850213"/>
                  <a:pt x="4971157" y="1837025"/>
                  <a:pt x="4992888" y="1810650"/>
                </a:cubicBezTo>
                <a:cubicBezTo>
                  <a:pt x="5014618" y="1784275"/>
                  <a:pt x="5025483" y="1742722"/>
                  <a:pt x="5025483" y="1685990"/>
                </a:cubicBezTo>
                <a:cubicBezTo>
                  <a:pt x="5025483" y="1625609"/>
                  <a:pt x="5014535" y="1582066"/>
                  <a:pt x="4992639" y="1555359"/>
                </a:cubicBezTo>
                <a:cubicBezTo>
                  <a:pt x="4970743" y="1528652"/>
                  <a:pt x="4942708" y="1515298"/>
                  <a:pt x="4908537" y="1515298"/>
                </a:cubicBezTo>
                <a:close/>
                <a:moveTo>
                  <a:pt x="4036609" y="1420248"/>
                </a:moveTo>
                <a:lnTo>
                  <a:pt x="4176447" y="1420248"/>
                </a:lnTo>
                <a:lnTo>
                  <a:pt x="4176447" y="1663099"/>
                </a:lnTo>
                <a:cubicBezTo>
                  <a:pt x="4176447" y="1737413"/>
                  <a:pt x="4179018" y="1782948"/>
                  <a:pt x="4184161" y="1799702"/>
                </a:cubicBezTo>
                <a:cubicBezTo>
                  <a:pt x="4189303" y="1816456"/>
                  <a:pt x="4198675" y="1829726"/>
                  <a:pt x="4212277" y="1839513"/>
                </a:cubicBezTo>
                <a:cubicBezTo>
                  <a:pt x="4225880" y="1849300"/>
                  <a:pt x="4243131" y="1854194"/>
                  <a:pt x="4264032" y="1854194"/>
                </a:cubicBezTo>
                <a:cubicBezTo>
                  <a:pt x="4287919" y="1854194"/>
                  <a:pt x="4309318" y="1847641"/>
                  <a:pt x="4328229" y="1834537"/>
                </a:cubicBezTo>
                <a:cubicBezTo>
                  <a:pt x="4347139" y="1821432"/>
                  <a:pt x="4360078" y="1805176"/>
                  <a:pt x="4367045" y="1785768"/>
                </a:cubicBezTo>
                <a:cubicBezTo>
                  <a:pt x="4374012" y="1766360"/>
                  <a:pt x="4377495" y="1718835"/>
                  <a:pt x="4377495" y="1643193"/>
                </a:cubicBezTo>
                <a:lnTo>
                  <a:pt x="4377495" y="1420248"/>
                </a:lnTo>
                <a:lnTo>
                  <a:pt x="4517333" y="1420248"/>
                </a:lnTo>
                <a:lnTo>
                  <a:pt x="4517333" y="1948746"/>
                </a:lnTo>
                <a:lnTo>
                  <a:pt x="4387448" y="1948746"/>
                </a:lnTo>
                <a:lnTo>
                  <a:pt x="4387448" y="1869621"/>
                </a:lnTo>
                <a:cubicBezTo>
                  <a:pt x="4368206" y="1897820"/>
                  <a:pt x="4342909" y="1920049"/>
                  <a:pt x="4311557" y="1936305"/>
                </a:cubicBezTo>
                <a:cubicBezTo>
                  <a:pt x="4280206" y="1952561"/>
                  <a:pt x="4247113" y="1960690"/>
                  <a:pt x="4212277" y="1960690"/>
                </a:cubicBezTo>
                <a:cubicBezTo>
                  <a:pt x="4176779" y="1960690"/>
                  <a:pt x="4144930" y="1952893"/>
                  <a:pt x="4116730" y="1937300"/>
                </a:cubicBezTo>
                <a:cubicBezTo>
                  <a:pt x="4088530" y="1921708"/>
                  <a:pt x="4068126" y="1899811"/>
                  <a:pt x="4055520" y="1871611"/>
                </a:cubicBezTo>
                <a:cubicBezTo>
                  <a:pt x="4042913" y="1843411"/>
                  <a:pt x="4036609" y="1804429"/>
                  <a:pt x="4036609" y="1754665"/>
                </a:cubicBezTo>
                <a:close/>
                <a:moveTo>
                  <a:pt x="5479391" y="1408305"/>
                </a:moveTo>
                <a:cubicBezTo>
                  <a:pt x="5558018" y="1408305"/>
                  <a:pt x="5620058" y="1434265"/>
                  <a:pt x="5665509" y="1486186"/>
                </a:cubicBezTo>
                <a:cubicBezTo>
                  <a:pt x="5710961" y="1538107"/>
                  <a:pt x="5732691" y="1617647"/>
                  <a:pt x="5730701" y="1724806"/>
                </a:cubicBezTo>
                <a:lnTo>
                  <a:pt x="5380359" y="1724806"/>
                </a:lnTo>
                <a:cubicBezTo>
                  <a:pt x="5381355" y="1766277"/>
                  <a:pt x="5392635" y="1798540"/>
                  <a:pt x="5414199" y="1821598"/>
                </a:cubicBezTo>
                <a:cubicBezTo>
                  <a:pt x="5435764" y="1844656"/>
                  <a:pt x="5462636" y="1856184"/>
                  <a:pt x="5494817" y="1856184"/>
                </a:cubicBezTo>
                <a:cubicBezTo>
                  <a:pt x="5516714" y="1856184"/>
                  <a:pt x="5535127" y="1850213"/>
                  <a:pt x="5550056" y="1838269"/>
                </a:cubicBezTo>
                <a:cubicBezTo>
                  <a:pt x="5564985" y="1826326"/>
                  <a:pt x="5576265" y="1807083"/>
                  <a:pt x="5583896" y="1780543"/>
                </a:cubicBezTo>
                <a:lnTo>
                  <a:pt x="5723236" y="1803932"/>
                </a:lnTo>
                <a:cubicBezTo>
                  <a:pt x="5705321" y="1855023"/>
                  <a:pt x="5677038" y="1893922"/>
                  <a:pt x="5638388" y="1920629"/>
                </a:cubicBezTo>
                <a:cubicBezTo>
                  <a:pt x="5599737" y="1947336"/>
                  <a:pt x="5551383" y="1960690"/>
                  <a:pt x="5493325" y="1960690"/>
                </a:cubicBezTo>
                <a:cubicBezTo>
                  <a:pt x="5401426" y="1960690"/>
                  <a:pt x="5333415" y="1930665"/>
                  <a:pt x="5289291" y="1870616"/>
                </a:cubicBezTo>
                <a:cubicBezTo>
                  <a:pt x="5254455" y="1822510"/>
                  <a:pt x="5237038" y="1761798"/>
                  <a:pt x="5237038" y="1688478"/>
                </a:cubicBezTo>
                <a:cubicBezTo>
                  <a:pt x="5237038" y="1600893"/>
                  <a:pt x="5259930" y="1532301"/>
                  <a:pt x="5305713" y="1482703"/>
                </a:cubicBezTo>
                <a:cubicBezTo>
                  <a:pt x="5351496" y="1433104"/>
                  <a:pt x="5409388" y="1408305"/>
                  <a:pt x="5479391" y="1408305"/>
                </a:cubicBezTo>
                <a:close/>
                <a:moveTo>
                  <a:pt x="3674617" y="1408305"/>
                </a:moveTo>
                <a:cubicBezTo>
                  <a:pt x="3736989" y="1408305"/>
                  <a:pt x="3783435" y="1415686"/>
                  <a:pt x="3813957" y="1430450"/>
                </a:cubicBezTo>
                <a:cubicBezTo>
                  <a:pt x="3844480" y="1445213"/>
                  <a:pt x="3865961" y="1463958"/>
                  <a:pt x="3878402" y="1486684"/>
                </a:cubicBezTo>
                <a:cubicBezTo>
                  <a:pt x="3890843" y="1509410"/>
                  <a:pt x="3897064" y="1551129"/>
                  <a:pt x="3897064" y="1611841"/>
                </a:cubicBezTo>
                <a:lnTo>
                  <a:pt x="3895571" y="1775068"/>
                </a:lnTo>
                <a:cubicBezTo>
                  <a:pt x="3895571" y="1821515"/>
                  <a:pt x="3897810" y="1855770"/>
                  <a:pt x="3902289" y="1877832"/>
                </a:cubicBezTo>
                <a:cubicBezTo>
                  <a:pt x="3906768" y="1899894"/>
                  <a:pt x="3915145" y="1923532"/>
                  <a:pt x="3927420" y="1948746"/>
                </a:cubicBezTo>
                <a:lnTo>
                  <a:pt x="3789075" y="1948746"/>
                </a:lnTo>
                <a:cubicBezTo>
                  <a:pt x="3785426" y="1939457"/>
                  <a:pt x="3780947" y="1925689"/>
                  <a:pt x="3775639" y="1907442"/>
                </a:cubicBezTo>
                <a:cubicBezTo>
                  <a:pt x="3773317" y="1899148"/>
                  <a:pt x="3771658" y="1893673"/>
                  <a:pt x="3770662" y="1891019"/>
                </a:cubicBezTo>
                <a:cubicBezTo>
                  <a:pt x="3746776" y="1914243"/>
                  <a:pt x="3721230" y="1931660"/>
                  <a:pt x="3694025" y="1943272"/>
                </a:cubicBezTo>
                <a:cubicBezTo>
                  <a:pt x="3666821" y="1954884"/>
                  <a:pt x="3637791" y="1960690"/>
                  <a:pt x="3606938" y="1960690"/>
                </a:cubicBezTo>
                <a:cubicBezTo>
                  <a:pt x="3552529" y="1960690"/>
                  <a:pt x="3509648" y="1945926"/>
                  <a:pt x="3478297" y="1916399"/>
                </a:cubicBezTo>
                <a:cubicBezTo>
                  <a:pt x="3446945" y="1886872"/>
                  <a:pt x="3431269" y="1849549"/>
                  <a:pt x="3431269" y="1804429"/>
                </a:cubicBezTo>
                <a:cubicBezTo>
                  <a:pt x="3431269" y="1774571"/>
                  <a:pt x="3438402" y="1747947"/>
                  <a:pt x="3452668" y="1724558"/>
                </a:cubicBezTo>
                <a:cubicBezTo>
                  <a:pt x="3466934" y="1701168"/>
                  <a:pt x="3486922" y="1683253"/>
                  <a:pt x="3512634" y="1670812"/>
                </a:cubicBezTo>
                <a:cubicBezTo>
                  <a:pt x="3538346" y="1658371"/>
                  <a:pt x="3575420" y="1647506"/>
                  <a:pt x="3623857" y="1638216"/>
                </a:cubicBezTo>
                <a:cubicBezTo>
                  <a:pt x="3689215" y="1625941"/>
                  <a:pt x="3734500" y="1614495"/>
                  <a:pt x="3759714" y="1603879"/>
                </a:cubicBezTo>
                <a:lnTo>
                  <a:pt x="3759714" y="1589945"/>
                </a:lnTo>
                <a:cubicBezTo>
                  <a:pt x="3759714" y="1563072"/>
                  <a:pt x="3753079" y="1543913"/>
                  <a:pt x="3739809" y="1532467"/>
                </a:cubicBezTo>
                <a:cubicBezTo>
                  <a:pt x="3726538" y="1521021"/>
                  <a:pt x="3701490" y="1515298"/>
                  <a:pt x="3664664" y="1515298"/>
                </a:cubicBezTo>
                <a:cubicBezTo>
                  <a:pt x="3639782" y="1515298"/>
                  <a:pt x="3620374" y="1520192"/>
                  <a:pt x="3606440" y="1529979"/>
                </a:cubicBezTo>
                <a:cubicBezTo>
                  <a:pt x="3592506" y="1539766"/>
                  <a:pt x="3581226" y="1556935"/>
                  <a:pt x="3572600" y="1581485"/>
                </a:cubicBezTo>
                <a:lnTo>
                  <a:pt x="3445701" y="1558593"/>
                </a:lnTo>
                <a:cubicBezTo>
                  <a:pt x="3459967" y="1507502"/>
                  <a:pt x="3484517" y="1469681"/>
                  <a:pt x="3519352" y="1445130"/>
                </a:cubicBezTo>
                <a:cubicBezTo>
                  <a:pt x="3554187" y="1420580"/>
                  <a:pt x="3605942" y="1408305"/>
                  <a:pt x="3674617" y="1408305"/>
                </a:cubicBezTo>
                <a:close/>
                <a:moveTo>
                  <a:pt x="2693264" y="1408305"/>
                </a:moveTo>
                <a:cubicBezTo>
                  <a:pt x="2725112" y="1408305"/>
                  <a:pt x="2755801" y="1417096"/>
                  <a:pt x="2785327" y="1434680"/>
                </a:cubicBezTo>
                <a:lnTo>
                  <a:pt x="2742032" y="1556603"/>
                </a:lnTo>
                <a:cubicBezTo>
                  <a:pt x="2718477" y="1541342"/>
                  <a:pt x="2696581" y="1533711"/>
                  <a:pt x="2676343" y="1533711"/>
                </a:cubicBezTo>
                <a:cubicBezTo>
                  <a:pt x="2656769" y="1533711"/>
                  <a:pt x="2640181" y="1539102"/>
                  <a:pt x="2626579" y="1549885"/>
                </a:cubicBezTo>
                <a:cubicBezTo>
                  <a:pt x="2612977" y="1560667"/>
                  <a:pt x="2602278" y="1580158"/>
                  <a:pt x="2594481" y="1608358"/>
                </a:cubicBezTo>
                <a:cubicBezTo>
                  <a:pt x="2586684" y="1636558"/>
                  <a:pt x="2582786" y="1695611"/>
                  <a:pt x="2582786" y="1785519"/>
                </a:cubicBezTo>
                <a:lnTo>
                  <a:pt x="2582786" y="1948746"/>
                </a:lnTo>
                <a:lnTo>
                  <a:pt x="2442948" y="1948746"/>
                </a:lnTo>
                <a:lnTo>
                  <a:pt x="2442948" y="1420248"/>
                </a:lnTo>
                <a:lnTo>
                  <a:pt x="2572833" y="1420248"/>
                </a:lnTo>
                <a:lnTo>
                  <a:pt x="2572833" y="1495392"/>
                </a:lnTo>
                <a:cubicBezTo>
                  <a:pt x="2595062" y="1459894"/>
                  <a:pt x="2615050" y="1436505"/>
                  <a:pt x="2632799" y="1425225"/>
                </a:cubicBezTo>
                <a:cubicBezTo>
                  <a:pt x="2650549" y="1413945"/>
                  <a:pt x="2670703" y="1408305"/>
                  <a:pt x="2693264" y="1408305"/>
                </a:cubicBezTo>
                <a:close/>
                <a:moveTo>
                  <a:pt x="2069659" y="1408305"/>
                </a:moveTo>
                <a:cubicBezTo>
                  <a:pt x="2149614" y="1408305"/>
                  <a:pt x="2215137" y="1434265"/>
                  <a:pt x="2266229" y="1486186"/>
                </a:cubicBezTo>
                <a:cubicBezTo>
                  <a:pt x="2317320" y="1538107"/>
                  <a:pt x="2342866" y="1603713"/>
                  <a:pt x="2342866" y="1683004"/>
                </a:cubicBezTo>
                <a:cubicBezTo>
                  <a:pt x="2342866" y="1762959"/>
                  <a:pt x="2317072" y="1829229"/>
                  <a:pt x="2265482" y="1881813"/>
                </a:cubicBezTo>
                <a:cubicBezTo>
                  <a:pt x="2213893" y="1934397"/>
                  <a:pt x="2148951" y="1960690"/>
                  <a:pt x="2070655" y="1960690"/>
                </a:cubicBezTo>
                <a:cubicBezTo>
                  <a:pt x="2022218" y="1960690"/>
                  <a:pt x="1976020" y="1949741"/>
                  <a:pt x="1932061" y="1927845"/>
                </a:cubicBezTo>
                <a:cubicBezTo>
                  <a:pt x="1888103" y="1905949"/>
                  <a:pt x="1854677" y="1873851"/>
                  <a:pt x="1831786" y="1831551"/>
                </a:cubicBezTo>
                <a:cubicBezTo>
                  <a:pt x="1808894" y="1789251"/>
                  <a:pt x="1797448" y="1737745"/>
                  <a:pt x="1797448" y="1677033"/>
                </a:cubicBezTo>
                <a:cubicBezTo>
                  <a:pt x="1797448" y="1630586"/>
                  <a:pt x="1808894" y="1585632"/>
                  <a:pt x="1831786" y="1542171"/>
                </a:cubicBezTo>
                <a:cubicBezTo>
                  <a:pt x="1854677" y="1498710"/>
                  <a:pt x="1887107" y="1465534"/>
                  <a:pt x="1929075" y="1442642"/>
                </a:cubicBezTo>
                <a:cubicBezTo>
                  <a:pt x="1971043" y="1419751"/>
                  <a:pt x="2017904" y="1408305"/>
                  <a:pt x="2069659" y="1408305"/>
                </a:cubicBezTo>
                <a:close/>
                <a:moveTo>
                  <a:pt x="1107635" y="1408305"/>
                </a:moveTo>
                <a:cubicBezTo>
                  <a:pt x="1187589" y="1408305"/>
                  <a:pt x="1253112" y="1434265"/>
                  <a:pt x="1304204" y="1486186"/>
                </a:cubicBezTo>
                <a:cubicBezTo>
                  <a:pt x="1355295" y="1538107"/>
                  <a:pt x="1380841" y="1603713"/>
                  <a:pt x="1380841" y="1683004"/>
                </a:cubicBezTo>
                <a:cubicBezTo>
                  <a:pt x="1380841" y="1762959"/>
                  <a:pt x="1355047" y="1829229"/>
                  <a:pt x="1303458" y="1881813"/>
                </a:cubicBezTo>
                <a:cubicBezTo>
                  <a:pt x="1251868" y="1934397"/>
                  <a:pt x="1186926" y="1960690"/>
                  <a:pt x="1108630" y="1960690"/>
                </a:cubicBezTo>
                <a:cubicBezTo>
                  <a:pt x="1060192" y="1960690"/>
                  <a:pt x="1013994" y="1949741"/>
                  <a:pt x="970036" y="1927845"/>
                </a:cubicBezTo>
                <a:cubicBezTo>
                  <a:pt x="926077" y="1905949"/>
                  <a:pt x="892652" y="1873851"/>
                  <a:pt x="869761" y="1831551"/>
                </a:cubicBezTo>
                <a:cubicBezTo>
                  <a:pt x="846869" y="1789251"/>
                  <a:pt x="835423" y="1737745"/>
                  <a:pt x="835423" y="1677033"/>
                </a:cubicBezTo>
                <a:cubicBezTo>
                  <a:pt x="835423" y="1630586"/>
                  <a:pt x="846869" y="1585632"/>
                  <a:pt x="869761" y="1542171"/>
                </a:cubicBezTo>
                <a:cubicBezTo>
                  <a:pt x="892652" y="1498710"/>
                  <a:pt x="925082" y="1465534"/>
                  <a:pt x="967050" y="1442642"/>
                </a:cubicBezTo>
                <a:cubicBezTo>
                  <a:pt x="1009018" y="1419751"/>
                  <a:pt x="1055879" y="1408305"/>
                  <a:pt x="1107635" y="1408305"/>
                </a:cubicBezTo>
                <a:close/>
                <a:moveTo>
                  <a:pt x="1633700" y="1233632"/>
                </a:moveTo>
                <a:lnTo>
                  <a:pt x="1633700" y="1420248"/>
                </a:lnTo>
                <a:lnTo>
                  <a:pt x="1729248" y="1420248"/>
                </a:lnTo>
                <a:lnTo>
                  <a:pt x="1729248" y="1531721"/>
                </a:lnTo>
                <a:lnTo>
                  <a:pt x="1633700" y="1531721"/>
                </a:lnTo>
                <a:lnTo>
                  <a:pt x="1633700" y="1744712"/>
                </a:lnTo>
                <a:cubicBezTo>
                  <a:pt x="1633700" y="1787841"/>
                  <a:pt x="1634612" y="1812972"/>
                  <a:pt x="1636437" y="1820105"/>
                </a:cubicBezTo>
                <a:cubicBezTo>
                  <a:pt x="1638262" y="1827238"/>
                  <a:pt x="1642409" y="1833127"/>
                  <a:pt x="1648878" y="1837772"/>
                </a:cubicBezTo>
                <a:cubicBezTo>
                  <a:pt x="1655347" y="1842416"/>
                  <a:pt x="1663227" y="1844739"/>
                  <a:pt x="1672516" y="1844739"/>
                </a:cubicBezTo>
                <a:cubicBezTo>
                  <a:pt x="1685455" y="1844739"/>
                  <a:pt x="1704200" y="1840260"/>
                  <a:pt x="1728750" y="1831302"/>
                </a:cubicBezTo>
                <a:lnTo>
                  <a:pt x="1740693" y="1939789"/>
                </a:lnTo>
                <a:cubicBezTo>
                  <a:pt x="1708181" y="1953723"/>
                  <a:pt x="1671355" y="1960690"/>
                  <a:pt x="1630217" y="1960690"/>
                </a:cubicBezTo>
                <a:cubicBezTo>
                  <a:pt x="1605003" y="1960690"/>
                  <a:pt x="1582277" y="1956460"/>
                  <a:pt x="1562039" y="1948000"/>
                </a:cubicBezTo>
                <a:cubicBezTo>
                  <a:pt x="1541802" y="1939540"/>
                  <a:pt x="1526955" y="1928592"/>
                  <a:pt x="1517500" y="1915155"/>
                </a:cubicBezTo>
                <a:cubicBezTo>
                  <a:pt x="1508045" y="1901719"/>
                  <a:pt x="1501493" y="1883555"/>
                  <a:pt x="1497843" y="1860663"/>
                </a:cubicBezTo>
                <a:cubicBezTo>
                  <a:pt x="1494857" y="1844407"/>
                  <a:pt x="1493365" y="1811562"/>
                  <a:pt x="1493365" y="1762130"/>
                </a:cubicBezTo>
                <a:lnTo>
                  <a:pt x="1493365" y="1531721"/>
                </a:lnTo>
                <a:lnTo>
                  <a:pt x="1429168" y="1531721"/>
                </a:lnTo>
                <a:lnTo>
                  <a:pt x="1429168" y="1420248"/>
                </a:lnTo>
                <a:lnTo>
                  <a:pt x="1493365" y="1420248"/>
                </a:lnTo>
                <a:lnTo>
                  <a:pt x="1493365" y="1315245"/>
                </a:lnTo>
                <a:close/>
                <a:moveTo>
                  <a:pt x="4652749" y="1219200"/>
                </a:moveTo>
                <a:lnTo>
                  <a:pt x="4792587" y="1219200"/>
                </a:lnTo>
                <a:lnTo>
                  <a:pt x="4792587" y="1481956"/>
                </a:lnTo>
                <a:cubicBezTo>
                  <a:pt x="4835715" y="1432855"/>
                  <a:pt x="4886806" y="1408305"/>
                  <a:pt x="4945860" y="1408305"/>
                </a:cubicBezTo>
                <a:cubicBezTo>
                  <a:pt x="5010222" y="1408305"/>
                  <a:pt x="5063470" y="1431611"/>
                  <a:pt x="5105604" y="1478224"/>
                </a:cubicBezTo>
                <a:cubicBezTo>
                  <a:pt x="5147738" y="1524836"/>
                  <a:pt x="5168805" y="1591770"/>
                  <a:pt x="5168805" y="1679023"/>
                </a:cubicBezTo>
                <a:cubicBezTo>
                  <a:pt x="5168805" y="1769263"/>
                  <a:pt x="5147323" y="1838767"/>
                  <a:pt x="5104360" y="1887536"/>
                </a:cubicBezTo>
                <a:cubicBezTo>
                  <a:pt x="5061396" y="1936305"/>
                  <a:pt x="5009227" y="1960690"/>
                  <a:pt x="4947851" y="1960690"/>
                </a:cubicBezTo>
                <a:cubicBezTo>
                  <a:pt x="4917660" y="1960690"/>
                  <a:pt x="4887885" y="1953142"/>
                  <a:pt x="4858524" y="1938047"/>
                </a:cubicBezTo>
                <a:cubicBezTo>
                  <a:pt x="4829163" y="1922952"/>
                  <a:pt x="4803866" y="1900641"/>
                  <a:pt x="4782634" y="1871114"/>
                </a:cubicBezTo>
                <a:lnTo>
                  <a:pt x="4782634" y="1948746"/>
                </a:lnTo>
                <a:lnTo>
                  <a:pt x="4652749" y="1948746"/>
                </a:lnTo>
                <a:close/>
                <a:moveTo>
                  <a:pt x="2848472" y="1219200"/>
                </a:moveTo>
                <a:lnTo>
                  <a:pt x="2988310" y="1219200"/>
                </a:lnTo>
                <a:lnTo>
                  <a:pt x="2988310" y="1487430"/>
                </a:lnTo>
                <a:cubicBezTo>
                  <a:pt x="3033430" y="1434680"/>
                  <a:pt x="3087342" y="1408305"/>
                  <a:pt x="3150045" y="1408305"/>
                </a:cubicBezTo>
                <a:cubicBezTo>
                  <a:pt x="3182225" y="1408305"/>
                  <a:pt x="3211255" y="1414277"/>
                  <a:pt x="3237132" y="1426220"/>
                </a:cubicBezTo>
                <a:cubicBezTo>
                  <a:pt x="3263010" y="1438163"/>
                  <a:pt x="3282501" y="1453425"/>
                  <a:pt x="3295605" y="1472003"/>
                </a:cubicBezTo>
                <a:cubicBezTo>
                  <a:pt x="3308710" y="1490582"/>
                  <a:pt x="3317668" y="1511151"/>
                  <a:pt x="3322478" y="1533711"/>
                </a:cubicBezTo>
                <a:cubicBezTo>
                  <a:pt x="3327289" y="1556271"/>
                  <a:pt x="3329694" y="1591272"/>
                  <a:pt x="3329694" y="1638714"/>
                </a:cubicBezTo>
                <a:lnTo>
                  <a:pt x="3329694" y="1948746"/>
                </a:lnTo>
                <a:lnTo>
                  <a:pt x="3189856" y="1948746"/>
                </a:lnTo>
                <a:lnTo>
                  <a:pt x="3189856" y="1669568"/>
                </a:lnTo>
                <a:cubicBezTo>
                  <a:pt x="3189856" y="1614164"/>
                  <a:pt x="3187202" y="1578997"/>
                  <a:pt x="3181894" y="1564067"/>
                </a:cubicBezTo>
                <a:cubicBezTo>
                  <a:pt x="3176586" y="1549138"/>
                  <a:pt x="3167213" y="1537278"/>
                  <a:pt x="3153777" y="1528486"/>
                </a:cubicBezTo>
                <a:cubicBezTo>
                  <a:pt x="3140340" y="1519694"/>
                  <a:pt x="3123504" y="1515298"/>
                  <a:pt x="3103266" y="1515298"/>
                </a:cubicBezTo>
                <a:cubicBezTo>
                  <a:pt x="3080043" y="1515298"/>
                  <a:pt x="3059308" y="1520938"/>
                  <a:pt x="3041061" y="1532218"/>
                </a:cubicBezTo>
                <a:cubicBezTo>
                  <a:pt x="3022813" y="1543498"/>
                  <a:pt x="3009460" y="1560501"/>
                  <a:pt x="3001000" y="1583227"/>
                </a:cubicBezTo>
                <a:cubicBezTo>
                  <a:pt x="2992540" y="1605952"/>
                  <a:pt x="2988310" y="1639543"/>
                  <a:pt x="2988310" y="1684000"/>
                </a:cubicBezTo>
                <a:lnTo>
                  <a:pt x="2988310" y="1948746"/>
                </a:lnTo>
                <a:lnTo>
                  <a:pt x="2848472" y="1948746"/>
                </a:lnTo>
                <a:close/>
                <a:moveTo>
                  <a:pt x="0" y="1219200"/>
                </a:moveTo>
                <a:lnTo>
                  <a:pt x="220456" y="1219200"/>
                </a:lnTo>
                <a:lnTo>
                  <a:pt x="352829" y="1716844"/>
                </a:lnTo>
                <a:lnTo>
                  <a:pt x="483710" y="1219200"/>
                </a:lnTo>
                <a:lnTo>
                  <a:pt x="704664" y="1219200"/>
                </a:lnTo>
                <a:lnTo>
                  <a:pt x="704664" y="1948746"/>
                </a:lnTo>
                <a:lnTo>
                  <a:pt x="567812" y="1948746"/>
                </a:lnTo>
                <a:lnTo>
                  <a:pt x="567812" y="1374465"/>
                </a:lnTo>
                <a:lnTo>
                  <a:pt x="422997" y="1948746"/>
                </a:lnTo>
                <a:lnTo>
                  <a:pt x="281169" y="1948746"/>
                </a:lnTo>
                <a:lnTo>
                  <a:pt x="136852" y="1374465"/>
                </a:lnTo>
                <a:lnTo>
                  <a:pt x="136852" y="1948746"/>
                </a:lnTo>
                <a:lnTo>
                  <a:pt x="0" y="1948746"/>
                </a:lnTo>
                <a:close/>
                <a:moveTo>
                  <a:pt x="3763826" y="296098"/>
                </a:moveTo>
                <a:cubicBezTo>
                  <a:pt x="3733304" y="296098"/>
                  <a:pt x="3708090" y="307212"/>
                  <a:pt x="3688184" y="329440"/>
                </a:cubicBezTo>
                <a:cubicBezTo>
                  <a:pt x="3668278" y="351668"/>
                  <a:pt x="3658491" y="381859"/>
                  <a:pt x="3658823" y="420012"/>
                </a:cubicBezTo>
                <a:lnTo>
                  <a:pt x="3867833" y="420012"/>
                </a:lnTo>
                <a:cubicBezTo>
                  <a:pt x="3866838" y="379536"/>
                  <a:pt x="3856387" y="348765"/>
                  <a:pt x="3836482" y="327698"/>
                </a:cubicBezTo>
                <a:cubicBezTo>
                  <a:pt x="3816576" y="306631"/>
                  <a:pt x="3792357" y="296098"/>
                  <a:pt x="3763826" y="296098"/>
                </a:cubicBezTo>
                <a:close/>
                <a:moveTo>
                  <a:pt x="3163114" y="296098"/>
                </a:moveTo>
                <a:cubicBezTo>
                  <a:pt x="3129937" y="296098"/>
                  <a:pt x="3102152" y="309285"/>
                  <a:pt x="3079758" y="335661"/>
                </a:cubicBezTo>
                <a:cubicBezTo>
                  <a:pt x="3057364" y="362036"/>
                  <a:pt x="3046167" y="401433"/>
                  <a:pt x="3046167" y="453851"/>
                </a:cubicBezTo>
                <a:cubicBezTo>
                  <a:pt x="3046167" y="510251"/>
                  <a:pt x="3053963" y="551058"/>
                  <a:pt x="3069556" y="576272"/>
                </a:cubicBezTo>
                <a:cubicBezTo>
                  <a:pt x="3092116" y="612766"/>
                  <a:pt x="3123634" y="631013"/>
                  <a:pt x="3164109" y="631013"/>
                </a:cubicBezTo>
                <a:cubicBezTo>
                  <a:pt x="3196290" y="631013"/>
                  <a:pt x="3223660" y="617327"/>
                  <a:pt x="3246220" y="589957"/>
                </a:cubicBezTo>
                <a:cubicBezTo>
                  <a:pt x="3268780" y="562587"/>
                  <a:pt x="3280060" y="521697"/>
                  <a:pt x="3280060" y="467288"/>
                </a:cubicBezTo>
                <a:cubicBezTo>
                  <a:pt x="3280060" y="406575"/>
                  <a:pt x="3269112" y="362865"/>
                  <a:pt x="3247216" y="336158"/>
                </a:cubicBezTo>
                <a:cubicBezTo>
                  <a:pt x="3225319" y="309451"/>
                  <a:pt x="3197285" y="296098"/>
                  <a:pt x="3163114" y="296098"/>
                </a:cubicBezTo>
                <a:close/>
                <a:moveTo>
                  <a:pt x="1906451" y="296098"/>
                </a:moveTo>
                <a:cubicBezTo>
                  <a:pt x="1875928" y="296098"/>
                  <a:pt x="1850715" y="307212"/>
                  <a:pt x="1830809" y="329440"/>
                </a:cubicBezTo>
                <a:cubicBezTo>
                  <a:pt x="1810903" y="351668"/>
                  <a:pt x="1801116" y="381859"/>
                  <a:pt x="1801448" y="420012"/>
                </a:cubicBezTo>
                <a:lnTo>
                  <a:pt x="2010458" y="420012"/>
                </a:lnTo>
                <a:cubicBezTo>
                  <a:pt x="2009463" y="379536"/>
                  <a:pt x="1999013" y="348765"/>
                  <a:pt x="1979107" y="327698"/>
                </a:cubicBezTo>
                <a:cubicBezTo>
                  <a:pt x="1959201" y="306631"/>
                  <a:pt x="1934982" y="296098"/>
                  <a:pt x="1906451" y="296098"/>
                </a:cubicBezTo>
                <a:close/>
                <a:moveTo>
                  <a:pt x="4369663" y="189104"/>
                </a:moveTo>
                <a:cubicBezTo>
                  <a:pt x="4401512" y="189104"/>
                  <a:pt x="4432200" y="197896"/>
                  <a:pt x="4461727" y="215480"/>
                </a:cubicBezTo>
                <a:lnTo>
                  <a:pt x="4418432" y="337402"/>
                </a:lnTo>
                <a:cubicBezTo>
                  <a:pt x="4394877" y="322141"/>
                  <a:pt x="4372981" y="314511"/>
                  <a:pt x="4352743" y="314511"/>
                </a:cubicBezTo>
                <a:cubicBezTo>
                  <a:pt x="4333169" y="314511"/>
                  <a:pt x="4316581" y="319902"/>
                  <a:pt x="4302979" y="330684"/>
                </a:cubicBezTo>
                <a:cubicBezTo>
                  <a:pt x="4289377" y="341466"/>
                  <a:pt x="4278677" y="360957"/>
                  <a:pt x="4270881" y="389158"/>
                </a:cubicBezTo>
                <a:cubicBezTo>
                  <a:pt x="4263085" y="417357"/>
                  <a:pt x="4259186" y="476411"/>
                  <a:pt x="4259186" y="566319"/>
                </a:cubicBezTo>
                <a:lnTo>
                  <a:pt x="4259186" y="729546"/>
                </a:lnTo>
                <a:lnTo>
                  <a:pt x="4119348" y="729546"/>
                </a:lnTo>
                <a:lnTo>
                  <a:pt x="4119348" y="201048"/>
                </a:lnTo>
                <a:lnTo>
                  <a:pt x="4249233" y="201048"/>
                </a:lnTo>
                <a:lnTo>
                  <a:pt x="4249233" y="276192"/>
                </a:lnTo>
                <a:cubicBezTo>
                  <a:pt x="4271461" y="240694"/>
                  <a:pt x="4291450" y="217304"/>
                  <a:pt x="4309199" y="206024"/>
                </a:cubicBezTo>
                <a:cubicBezTo>
                  <a:pt x="4326949" y="194744"/>
                  <a:pt x="4347103" y="189104"/>
                  <a:pt x="4369663" y="189104"/>
                </a:cubicBezTo>
                <a:close/>
                <a:moveTo>
                  <a:pt x="3755366" y="189104"/>
                </a:moveTo>
                <a:cubicBezTo>
                  <a:pt x="3833993" y="189104"/>
                  <a:pt x="3896033" y="215065"/>
                  <a:pt x="3941485" y="266986"/>
                </a:cubicBezTo>
                <a:cubicBezTo>
                  <a:pt x="3986936" y="318907"/>
                  <a:pt x="4008667" y="398447"/>
                  <a:pt x="4006676" y="505606"/>
                </a:cubicBezTo>
                <a:lnTo>
                  <a:pt x="3656335" y="505606"/>
                </a:lnTo>
                <a:cubicBezTo>
                  <a:pt x="3657330" y="547077"/>
                  <a:pt x="3668610" y="579341"/>
                  <a:pt x="3690174" y="602398"/>
                </a:cubicBezTo>
                <a:cubicBezTo>
                  <a:pt x="3711739" y="625456"/>
                  <a:pt x="3738612" y="636984"/>
                  <a:pt x="3770793" y="636984"/>
                </a:cubicBezTo>
                <a:cubicBezTo>
                  <a:pt x="3792689" y="636984"/>
                  <a:pt x="3811102" y="631013"/>
                  <a:pt x="3826031" y="619069"/>
                </a:cubicBezTo>
                <a:cubicBezTo>
                  <a:pt x="3840960" y="607126"/>
                  <a:pt x="3852241" y="587883"/>
                  <a:pt x="3859871" y="561342"/>
                </a:cubicBezTo>
                <a:lnTo>
                  <a:pt x="3999211" y="584732"/>
                </a:lnTo>
                <a:cubicBezTo>
                  <a:pt x="3981296" y="635823"/>
                  <a:pt x="3953014" y="674722"/>
                  <a:pt x="3914363" y="701429"/>
                </a:cubicBezTo>
                <a:cubicBezTo>
                  <a:pt x="3875713" y="728136"/>
                  <a:pt x="3827358" y="741490"/>
                  <a:pt x="3769300" y="741490"/>
                </a:cubicBezTo>
                <a:cubicBezTo>
                  <a:pt x="3677402" y="741490"/>
                  <a:pt x="3609390" y="711465"/>
                  <a:pt x="3565266" y="651416"/>
                </a:cubicBezTo>
                <a:cubicBezTo>
                  <a:pt x="3530431" y="603310"/>
                  <a:pt x="3513013" y="542598"/>
                  <a:pt x="3513013" y="469278"/>
                </a:cubicBezTo>
                <a:cubicBezTo>
                  <a:pt x="3513013" y="381693"/>
                  <a:pt x="3535905" y="313101"/>
                  <a:pt x="3581688" y="263502"/>
                </a:cubicBezTo>
                <a:cubicBezTo>
                  <a:pt x="3627471" y="213904"/>
                  <a:pt x="3685364" y="189104"/>
                  <a:pt x="3755366" y="189104"/>
                </a:cubicBezTo>
                <a:close/>
                <a:moveTo>
                  <a:pt x="2512288" y="189104"/>
                </a:moveTo>
                <a:cubicBezTo>
                  <a:pt x="2544138" y="189104"/>
                  <a:pt x="2574826" y="197896"/>
                  <a:pt x="2604352" y="215480"/>
                </a:cubicBezTo>
                <a:lnTo>
                  <a:pt x="2561057" y="337402"/>
                </a:lnTo>
                <a:cubicBezTo>
                  <a:pt x="2537502" y="322141"/>
                  <a:pt x="2515606" y="314511"/>
                  <a:pt x="2495368" y="314511"/>
                </a:cubicBezTo>
                <a:cubicBezTo>
                  <a:pt x="2475795" y="314511"/>
                  <a:pt x="2459206" y="319902"/>
                  <a:pt x="2445604" y="330684"/>
                </a:cubicBezTo>
                <a:cubicBezTo>
                  <a:pt x="2432002" y="341466"/>
                  <a:pt x="2421302" y="360957"/>
                  <a:pt x="2413506" y="389158"/>
                </a:cubicBezTo>
                <a:cubicBezTo>
                  <a:pt x="2405709" y="417357"/>
                  <a:pt x="2401811" y="476411"/>
                  <a:pt x="2401811" y="566319"/>
                </a:cubicBezTo>
                <a:lnTo>
                  <a:pt x="2401811" y="729546"/>
                </a:lnTo>
                <a:lnTo>
                  <a:pt x="2261973" y="729546"/>
                </a:lnTo>
                <a:lnTo>
                  <a:pt x="2261973" y="201048"/>
                </a:lnTo>
                <a:lnTo>
                  <a:pt x="2391858" y="201048"/>
                </a:lnTo>
                <a:lnTo>
                  <a:pt x="2391858" y="276192"/>
                </a:lnTo>
                <a:cubicBezTo>
                  <a:pt x="2414087" y="240694"/>
                  <a:pt x="2434075" y="217304"/>
                  <a:pt x="2451825" y="206024"/>
                </a:cubicBezTo>
                <a:cubicBezTo>
                  <a:pt x="2469574" y="194744"/>
                  <a:pt x="2489728" y="189104"/>
                  <a:pt x="2512288" y="189104"/>
                </a:cubicBezTo>
                <a:close/>
                <a:moveTo>
                  <a:pt x="1897991" y="189104"/>
                </a:moveTo>
                <a:cubicBezTo>
                  <a:pt x="1976619" y="189104"/>
                  <a:pt x="2038658" y="215065"/>
                  <a:pt x="2084110" y="266986"/>
                </a:cubicBezTo>
                <a:cubicBezTo>
                  <a:pt x="2129561" y="318907"/>
                  <a:pt x="2151292" y="398447"/>
                  <a:pt x="2149301" y="505606"/>
                </a:cubicBezTo>
                <a:lnTo>
                  <a:pt x="1798960" y="505606"/>
                </a:lnTo>
                <a:cubicBezTo>
                  <a:pt x="1799955" y="547077"/>
                  <a:pt x="1811235" y="579341"/>
                  <a:pt x="1832799" y="602398"/>
                </a:cubicBezTo>
                <a:cubicBezTo>
                  <a:pt x="1854364" y="625456"/>
                  <a:pt x="1881237" y="636984"/>
                  <a:pt x="1913418" y="636984"/>
                </a:cubicBezTo>
                <a:cubicBezTo>
                  <a:pt x="1935314" y="636984"/>
                  <a:pt x="1953727" y="631013"/>
                  <a:pt x="1968656" y="619069"/>
                </a:cubicBezTo>
                <a:cubicBezTo>
                  <a:pt x="1983586" y="607126"/>
                  <a:pt x="1994866" y="587883"/>
                  <a:pt x="2002496" y="561342"/>
                </a:cubicBezTo>
                <a:lnTo>
                  <a:pt x="2141836" y="584732"/>
                </a:lnTo>
                <a:cubicBezTo>
                  <a:pt x="2123921" y="635823"/>
                  <a:pt x="2095638" y="674722"/>
                  <a:pt x="2056988" y="701429"/>
                </a:cubicBezTo>
                <a:cubicBezTo>
                  <a:pt x="2018338" y="728136"/>
                  <a:pt x="1969983" y="741490"/>
                  <a:pt x="1911925" y="741490"/>
                </a:cubicBezTo>
                <a:cubicBezTo>
                  <a:pt x="1820027" y="741490"/>
                  <a:pt x="1752015" y="711465"/>
                  <a:pt x="1707891" y="651416"/>
                </a:cubicBezTo>
                <a:cubicBezTo>
                  <a:pt x="1673056" y="603310"/>
                  <a:pt x="1655638" y="542598"/>
                  <a:pt x="1655638" y="469278"/>
                </a:cubicBezTo>
                <a:cubicBezTo>
                  <a:pt x="1655638" y="381693"/>
                  <a:pt x="1678530" y="313101"/>
                  <a:pt x="1724313" y="263502"/>
                </a:cubicBezTo>
                <a:cubicBezTo>
                  <a:pt x="1770096" y="213904"/>
                  <a:pt x="1827989" y="189104"/>
                  <a:pt x="1897991" y="189104"/>
                </a:cubicBezTo>
                <a:close/>
                <a:moveTo>
                  <a:pt x="1037485" y="189104"/>
                </a:moveTo>
                <a:cubicBezTo>
                  <a:pt x="1068339" y="189104"/>
                  <a:pt x="1096539" y="194661"/>
                  <a:pt x="1122085" y="205775"/>
                </a:cubicBezTo>
                <a:cubicBezTo>
                  <a:pt x="1147631" y="216890"/>
                  <a:pt x="1166956" y="231072"/>
                  <a:pt x="1180060" y="248324"/>
                </a:cubicBezTo>
                <a:cubicBezTo>
                  <a:pt x="1193165" y="265576"/>
                  <a:pt x="1202288" y="285150"/>
                  <a:pt x="1207431" y="307046"/>
                </a:cubicBezTo>
                <a:cubicBezTo>
                  <a:pt x="1212573" y="328942"/>
                  <a:pt x="1215144" y="360294"/>
                  <a:pt x="1215144" y="401101"/>
                </a:cubicBezTo>
                <a:lnTo>
                  <a:pt x="1215144" y="729546"/>
                </a:lnTo>
                <a:lnTo>
                  <a:pt x="1075306" y="729546"/>
                </a:lnTo>
                <a:lnTo>
                  <a:pt x="1075306" y="459823"/>
                </a:lnTo>
                <a:cubicBezTo>
                  <a:pt x="1075306" y="402760"/>
                  <a:pt x="1072320" y="365851"/>
                  <a:pt x="1066349" y="349097"/>
                </a:cubicBezTo>
                <a:cubicBezTo>
                  <a:pt x="1060377" y="332343"/>
                  <a:pt x="1050673" y="319321"/>
                  <a:pt x="1037236" y="310032"/>
                </a:cubicBezTo>
                <a:cubicBezTo>
                  <a:pt x="1023800" y="300743"/>
                  <a:pt x="1007627" y="296098"/>
                  <a:pt x="988716" y="296098"/>
                </a:cubicBezTo>
                <a:cubicBezTo>
                  <a:pt x="964497" y="296098"/>
                  <a:pt x="942767" y="302733"/>
                  <a:pt x="923525" y="316004"/>
                </a:cubicBezTo>
                <a:cubicBezTo>
                  <a:pt x="904282" y="329274"/>
                  <a:pt x="891095" y="346858"/>
                  <a:pt x="883962" y="368754"/>
                </a:cubicBezTo>
                <a:cubicBezTo>
                  <a:pt x="876829" y="390651"/>
                  <a:pt x="873263" y="431126"/>
                  <a:pt x="873263" y="490179"/>
                </a:cubicBezTo>
                <a:lnTo>
                  <a:pt x="873263" y="729546"/>
                </a:lnTo>
                <a:lnTo>
                  <a:pt x="733425" y="729546"/>
                </a:lnTo>
                <a:lnTo>
                  <a:pt x="733425" y="201048"/>
                </a:lnTo>
                <a:lnTo>
                  <a:pt x="863310" y="201048"/>
                </a:lnTo>
                <a:lnTo>
                  <a:pt x="863310" y="278680"/>
                </a:lnTo>
                <a:cubicBezTo>
                  <a:pt x="909425" y="218963"/>
                  <a:pt x="967483" y="189104"/>
                  <a:pt x="1037485" y="189104"/>
                </a:cubicBezTo>
                <a:close/>
                <a:moveTo>
                  <a:pt x="1500350" y="14431"/>
                </a:moveTo>
                <a:lnTo>
                  <a:pt x="1500350" y="201048"/>
                </a:lnTo>
                <a:lnTo>
                  <a:pt x="1595898" y="201048"/>
                </a:lnTo>
                <a:lnTo>
                  <a:pt x="1595898" y="312520"/>
                </a:lnTo>
                <a:lnTo>
                  <a:pt x="1500350" y="312520"/>
                </a:lnTo>
                <a:lnTo>
                  <a:pt x="1500350" y="525512"/>
                </a:lnTo>
                <a:cubicBezTo>
                  <a:pt x="1500350" y="568641"/>
                  <a:pt x="1501263" y="593772"/>
                  <a:pt x="1503087" y="600905"/>
                </a:cubicBezTo>
                <a:cubicBezTo>
                  <a:pt x="1504912" y="608038"/>
                  <a:pt x="1509059" y="613927"/>
                  <a:pt x="1515528" y="618571"/>
                </a:cubicBezTo>
                <a:cubicBezTo>
                  <a:pt x="1521998" y="623216"/>
                  <a:pt x="1529877" y="625539"/>
                  <a:pt x="1539166" y="625539"/>
                </a:cubicBezTo>
                <a:cubicBezTo>
                  <a:pt x="1552105" y="625539"/>
                  <a:pt x="1570850" y="621060"/>
                  <a:pt x="1595400" y="612102"/>
                </a:cubicBezTo>
                <a:lnTo>
                  <a:pt x="1607344" y="720589"/>
                </a:lnTo>
                <a:cubicBezTo>
                  <a:pt x="1574831" y="734523"/>
                  <a:pt x="1538005" y="741490"/>
                  <a:pt x="1496867" y="741490"/>
                </a:cubicBezTo>
                <a:cubicBezTo>
                  <a:pt x="1471653" y="741490"/>
                  <a:pt x="1448927" y="737260"/>
                  <a:pt x="1428689" y="728800"/>
                </a:cubicBezTo>
                <a:cubicBezTo>
                  <a:pt x="1408452" y="720340"/>
                  <a:pt x="1393605" y="709392"/>
                  <a:pt x="1384150" y="695955"/>
                </a:cubicBezTo>
                <a:cubicBezTo>
                  <a:pt x="1374695" y="682519"/>
                  <a:pt x="1368143" y="664355"/>
                  <a:pt x="1364493" y="641463"/>
                </a:cubicBezTo>
                <a:cubicBezTo>
                  <a:pt x="1361507" y="625207"/>
                  <a:pt x="1360014" y="592362"/>
                  <a:pt x="1360014" y="542930"/>
                </a:cubicBezTo>
                <a:lnTo>
                  <a:pt x="1360014" y="312520"/>
                </a:lnTo>
                <a:lnTo>
                  <a:pt x="1295818" y="312520"/>
                </a:lnTo>
                <a:lnTo>
                  <a:pt x="1295818" y="201048"/>
                </a:lnTo>
                <a:lnTo>
                  <a:pt x="1360014" y="201048"/>
                </a:lnTo>
                <a:lnTo>
                  <a:pt x="1360014" y="96045"/>
                </a:lnTo>
                <a:close/>
                <a:moveTo>
                  <a:pt x="3279563" y="0"/>
                </a:moveTo>
                <a:lnTo>
                  <a:pt x="3419400" y="0"/>
                </a:lnTo>
                <a:lnTo>
                  <a:pt x="3419400" y="729546"/>
                </a:lnTo>
                <a:lnTo>
                  <a:pt x="3289515" y="729546"/>
                </a:lnTo>
                <a:lnTo>
                  <a:pt x="3289515" y="651914"/>
                </a:lnTo>
                <a:cubicBezTo>
                  <a:pt x="3267950" y="682104"/>
                  <a:pt x="3242488" y="704581"/>
                  <a:pt x="3213127" y="719344"/>
                </a:cubicBezTo>
                <a:cubicBezTo>
                  <a:pt x="3183766" y="734108"/>
                  <a:pt x="3154156" y="741490"/>
                  <a:pt x="3124297" y="741490"/>
                </a:cubicBezTo>
                <a:cubicBezTo>
                  <a:pt x="3063585" y="741490"/>
                  <a:pt x="3011581" y="717022"/>
                  <a:pt x="2968286" y="668087"/>
                </a:cubicBezTo>
                <a:cubicBezTo>
                  <a:pt x="2924991" y="619152"/>
                  <a:pt x="2903344" y="550892"/>
                  <a:pt x="2903344" y="463307"/>
                </a:cubicBezTo>
                <a:cubicBezTo>
                  <a:pt x="2903344" y="373730"/>
                  <a:pt x="2924410" y="305636"/>
                  <a:pt x="2966544" y="259023"/>
                </a:cubicBezTo>
                <a:cubicBezTo>
                  <a:pt x="3008678" y="212411"/>
                  <a:pt x="3061926" y="189104"/>
                  <a:pt x="3126288" y="189104"/>
                </a:cubicBezTo>
                <a:cubicBezTo>
                  <a:pt x="3185342" y="189104"/>
                  <a:pt x="3236433" y="213655"/>
                  <a:pt x="3279563" y="262756"/>
                </a:cubicBezTo>
                <a:close/>
                <a:moveTo>
                  <a:pt x="995" y="0"/>
                </a:moveTo>
                <a:lnTo>
                  <a:pt x="148297" y="0"/>
                </a:lnTo>
                <a:lnTo>
                  <a:pt x="148297" y="395129"/>
                </a:lnTo>
                <a:cubicBezTo>
                  <a:pt x="148297" y="457833"/>
                  <a:pt x="150122" y="498473"/>
                  <a:pt x="153772" y="517052"/>
                </a:cubicBezTo>
                <a:cubicBezTo>
                  <a:pt x="160075" y="546911"/>
                  <a:pt x="175087" y="570881"/>
                  <a:pt x="198808" y="588962"/>
                </a:cubicBezTo>
                <a:cubicBezTo>
                  <a:pt x="222529" y="607043"/>
                  <a:pt x="254959" y="616083"/>
                  <a:pt x="296098" y="616083"/>
                </a:cubicBezTo>
                <a:cubicBezTo>
                  <a:pt x="337900" y="616083"/>
                  <a:pt x="369417" y="607540"/>
                  <a:pt x="390650" y="590455"/>
                </a:cubicBezTo>
                <a:cubicBezTo>
                  <a:pt x="411883" y="573369"/>
                  <a:pt x="424656" y="552385"/>
                  <a:pt x="428969" y="527503"/>
                </a:cubicBezTo>
                <a:cubicBezTo>
                  <a:pt x="433282" y="502621"/>
                  <a:pt x="435438" y="461316"/>
                  <a:pt x="435438" y="403589"/>
                </a:cubicBezTo>
                <a:lnTo>
                  <a:pt x="435438" y="0"/>
                </a:lnTo>
                <a:lnTo>
                  <a:pt x="582741" y="0"/>
                </a:lnTo>
                <a:lnTo>
                  <a:pt x="582741" y="383186"/>
                </a:lnTo>
                <a:cubicBezTo>
                  <a:pt x="582741" y="470771"/>
                  <a:pt x="578760" y="532645"/>
                  <a:pt x="570797" y="568807"/>
                </a:cubicBezTo>
                <a:cubicBezTo>
                  <a:pt x="562835" y="604969"/>
                  <a:pt x="548155" y="635491"/>
                  <a:pt x="526756" y="660374"/>
                </a:cubicBezTo>
                <a:cubicBezTo>
                  <a:pt x="505357" y="685256"/>
                  <a:pt x="476743" y="705079"/>
                  <a:pt x="440912" y="719842"/>
                </a:cubicBezTo>
                <a:cubicBezTo>
                  <a:pt x="405082" y="734606"/>
                  <a:pt x="358303" y="741987"/>
                  <a:pt x="300577" y="741987"/>
                </a:cubicBezTo>
                <a:cubicBezTo>
                  <a:pt x="230906" y="741987"/>
                  <a:pt x="178073" y="733942"/>
                  <a:pt x="142077" y="717852"/>
                </a:cubicBezTo>
                <a:cubicBezTo>
                  <a:pt x="106081" y="701761"/>
                  <a:pt x="77632" y="680860"/>
                  <a:pt x="56731" y="655148"/>
                </a:cubicBezTo>
                <a:cubicBezTo>
                  <a:pt x="35830" y="629437"/>
                  <a:pt x="22062" y="602481"/>
                  <a:pt x="15427" y="574281"/>
                </a:cubicBezTo>
                <a:cubicBezTo>
                  <a:pt x="5805" y="532479"/>
                  <a:pt x="995" y="470771"/>
                  <a:pt x="995" y="389158"/>
                </a:cubicBezTo>
                <a:close/>
              </a:path>
            </a:pathLst>
          </a:custGeom>
          <a:solidFill>
            <a:srgbClr val="E2E2E2"/>
          </a:solidFill>
          <a:ln>
            <a:noFill/>
          </a:ln>
          <a:effectLst>
            <a:outerShdw blurRad="228600" dist="165100" dir="2820000" algn="tl" rotWithShape="0">
              <a:schemeClr val="tx1">
                <a:alpha val="92000"/>
              </a:schemeClr>
            </a:outerShdw>
          </a:effectLst>
          <a:scene3d>
            <a:camera prst="orthographicFront"/>
            <a:lightRig rig="threePt" dir="t">
              <a:rot lat="0" lon="0" rev="20400000"/>
            </a:lightRig>
          </a:scene3d>
          <a:sp3d extrusionH="76200" contourW="12700" prstMaterial="metal">
            <a:bevelT w="38100" h="25400"/>
            <a:extrusionClr>
              <a:schemeClr val="bg1">
                <a:lumMod val="75000"/>
              </a:schemeClr>
            </a:extrusionClr>
            <a:contourClr>
              <a:schemeClr val="bg1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de-DE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856469" y="6579259"/>
            <a:ext cx="287531" cy="278741"/>
          </a:xfrm>
        </p:spPr>
        <p:txBody>
          <a:bodyPr rIns="36000" anchor="b">
            <a:normAutofit/>
          </a:bodyPr>
          <a:lstStyle>
            <a:lvl1pPr marL="0" indent="0" algn="r">
              <a:buFontTx/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de-DE" dirty="0" err="1" smtClean="0"/>
              <a:t>Nr</a:t>
            </a:r>
            <a:endParaRPr lang="de-DE" dirty="0"/>
          </a:p>
        </p:txBody>
      </p:sp>
      <p:sp>
        <p:nvSpPr>
          <p:cNvPr id="3" name="Rechteck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015800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7" grpId="0" build="p">
        <p:tmplLst>
          <p:tmpl lvl="1">
            <p:tnLst>
              <p:par>
                <p:cTn presetID="1" presetClass="exit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3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/>
          <p:cNvSpPr txBox="1"/>
          <p:nvPr/>
        </p:nvSpPr>
        <p:spPr>
          <a:xfrm rot="5400000">
            <a:off x="5618486" y="3332487"/>
            <a:ext cx="6858000" cy="193027"/>
          </a:xfrm>
          <a:prstGeom prst="rect">
            <a:avLst/>
          </a:prstGeom>
          <a:gradFill>
            <a:gsLst>
              <a:gs pos="57000">
                <a:schemeClr val="tx1"/>
              </a:gs>
              <a:gs pos="16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0800000" scaled="0"/>
          </a:gradFill>
        </p:spPr>
        <p:txBody>
          <a:bodyPr wrap="square" lIns="27000" tIns="27000" rIns="27000" bIns="27000" rtlCol="0">
            <a:spAutoFit/>
          </a:bodyPr>
          <a:lstStyle/>
          <a:p>
            <a:pPr algn="l"/>
            <a:r>
              <a:rPr lang="de-DE" sz="9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Lorenz Hölscher: </a:t>
            </a:r>
            <a:r>
              <a:rPr lang="de-DE" sz="9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</a:t>
            </a:r>
            <a:r>
              <a:rPr lang="de-DE" sz="900" b="1" baseline="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'n'</a:t>
            </a:r>
            <a:r>
              <a:rPr lang="de-DE" sz="9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Drop</a:t>
            </a:r>
            <a:r>
              <a:rPr lang="de-DE" sz="9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Access    (AEK 18, Herbst 2015)</a:t>
            </a:r>
            <a:endParaRPr lang="de-D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225028" y="152402"/>
            <a:ext cx="8532019" cy="79216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de-DE" dirty="0" smtClean="0"/>
              <a:t>Titelmasterformat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225028" y="1160463"/>
            <a:ext cx="8532019" cy="54371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5FA00"/>
              </a:clrFrom>
              <a:clrTo>
                <a:srgbClr val="F5FA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353" y="4971405"/>
            <a:ext cx="857250" cy="1569625"/>
          </a:xfrm>
          <a:prstGeom prst="rect">
            <a:avLst/>
          </a:prstGeom>
          <a:effectLst>
            <a:reflection blurRad="38100" stA="36000" endPos="21000" dir="5400000" sy="-100000" algn="bl" rotWithShape="0"/>
          </a:effectLst>
          <a:scene3d>
            <a:camera prst="perspectiveContrastingLeftFacing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161488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7" r:id="rId3"/>
    <p:sldLayoutId id="2147483672" r:id="rId4"/>
    <p:sldLayoutId id="2147483673" r:id="rId5"/>
    <p:sldLayoutId id="2147483674" r:id="rId6"/>
    <p:sldLayoutId id="2147483676" r:id="rId7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50" b="1" kern="1200">
          <a:solidFill>
            <a:srgbClr val="0248BA"/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0000"/>
        </a:lnSpc>
        <a:spcBef>
          <a:spcPts val="0"/>
        </a:spcBef>
        <a:spcAft>
          <a:spcPts val="2400"/>
        </a:spcAft>
        <a:buClr>
          <a:srgbClr val="0248BA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0248BA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96">
          <p15:clr>
            <a:srgbClr val="F26B43"/>
          </p15:clr>
        </p15:guide>
        <p15:guide id="2" pos="189">
          <p15:clr>
            <a:srgbClr val="F26B43"/>
          </p15:clr>
        </p15:guide>
        <p15:guide id="3" pos="7559">
          <p15:clr>
            <a:srgbClr val="F26B43"/>
          </p15:clr>
        </p15:guide>
        <p15:guide id="4" orient="horz" pos="4156">
          <p15:clr>
            <a:srgbClr val="F26B43"/>
          </p15:clr>
        </p15:guide>
        <p15:guide id="5" orient="horz" pos="595">
          <p15:clr>
            <a:srgbClr val="F26B43"/>
          </p15:clr>
        </p15:guide>
        <p15:guide id="6" orient="horz" pos="731">
          <p15:clr>
            <a:srgbClr val="F26B43"/>
          </p15:clr>
        </p15:guide>
        <p15:guide id="7" pos="735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 rot="5400000">
            <a:off x="5618486" y="3332487"/>
            <a:ext cx="6858000" cy="193027"/>
          </a:xfrm>
          <a:prstGeom prst="rect">
            <a:avLst/>
          </a:prstGeom>
          <a:solidFill>
            <a:schemeClr val="tx1"/>
          </a:solidFill>
        </p:spPr>
        <p:txBody>
          <a:bodyPr wrap="square" lIns="27000" tIns="27000" rIns="27000" bIns="27000" rtlCol="0">
            <a:spAutoFit/>
          </a:bodyPr>
          <a:lstStyle/>
          <a:p>
            <a:pPr algn="l"/>
            <a:r>
              <a:rPr lang="de-DE" sz="9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Lorenz Hölscher: </a:t>
            </a:r>
            <a:r>
              <a:rPr lang="de-DE" sz="9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</a:t>
            </a:r>
            <a:r>
              <a:rPr lang="de-DE" sz="900" b="1" baseline="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'n'</a:t>
            </a:r>
            <a:r>
              <a:rPr lang="de-DE" sz="9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Drop</a:t>
            </a:r>
            <a:r>
              <a:rPr lang="de-DE" sz="9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Access    (AEK 18, Herbst 2015)</a:t>
            </a:r>
            <a:endParaRPr lang="de-DE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5FA00"/>
              </a:clrFrom>
              <a:clrTo>
                <a:srgbClr val="F5FA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353" y="4971405"/>
            <a:ext cx="857250" cy="1569625"/>
          </a:xfrm>
          <a:prstGeom prst="rect">
            <a:avLst/>
          </a:prstGeom>
          <a:effectLst>
            <a:reflection blurRad="38100" stA="36000" endPos="21000" dir="5400000" sy="-100000" algn="bl" rotWithShape="0"/>
          </a:effectLst>
          <a:scene3d>
            <a:camera prst="perspectiveContrastingLeftFacing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8058648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SubClassing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6">
                  <a:lumMod val="75000"/>
                </a:schemeClr>
              </a:buClr>
            </a:pPr>
            <a:r>
              <a:rPr lang="de-DE" dirty="0" smtClean="0"/>
              <a:t>Effektive Programmierung</a:t>
            </a:r>
          </a:p>
          <a:p>
            <a:pPr>
              <a:buClr>
                <a:schemeClr val="accent6">
                  <a:lumMod val="75000"/>
                </a:schemeClr>
              </a:buClr>
            </a:pPr>
            <a:r>
              <a:rPr lang="de-DE" dirty="0" smtClean="0"/>
              <a:t>Alle Events lassen sich abfangen</a:t>
            </a:r>
          </a:p>
          <a:p>
            <a:pPr>
              <a:buClr>
                <a:schemeClr val="accent6">
                  <a:lumMod val="75000"/>
                </a:schemeClr>
              </a:buClr>
            </a:pPr>
            <a:endParaRPr lang="de-DE" dirty="0" smtClean="0"/>
          </a:p>
          <a:p>
            <a:pPr>
              <a:buClr>
                <a:srgbClr val="FF0000"/>
              </a:buClr>
            </a:pPr>
            <a:r>
              <a:rPr lang="de-DE" dirty="0" smtClean="0"/>
              <a:t>Schwieriger </a:t>
            </a:r>
            <a:r>
              <a:rPr lang="de-DE" i="1" dirty="0" err="1" smtClean="0"/>
              <a:t>AddressOf</a:t>
            </a:r>
            <a:r>
              <a:rPr lang="de-DE" dirty="0" smtClean="0"/>
              <a:t>-Operator</a:t>
            </a:r>
          </a:p>
          <a:p>
            <a:pPr>
              <a:buClr>
                <a:srgbClr val="FF0000"/>
              </a:buClr>
            </a:pPr>
            <a:r>
              <a:rPr lang="de-DE" dirty="0" smtClean="0"/>
              <a:t>Sicherer Absturz, sobald VBA-Editor geöffnet wurde</a:t>
            </a:r>
          </a:p>
          <a:p>
            <a:pPr>
              <a:buClr>
                <a:srgbClr val="FF0000"/>
              </a:buClr>
            </a:pPr>
            <a:endParaRPr lang="de-DE" dirty="0"/>
          </a:p>
          <a:p>
            <a:r>
              <a:rPr lang="de-DE" dirty="0" smtClean="0"/>
              <a:t>Nur in externer DLL möglich</a:t>
            </a:r>
          </a:p>
        </p:txBody>
      </p:sp>
    </p:spTree>
    <p:extLst>
      <p:ext uri="{BB962C8B-B14F-4D97-AF65-F5344CB8AC3E}">
        <p14:creationId xmlns:p14="http://schemas.microsoft.com/office/powerpoint/2010/main" val="143541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APIs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6">
                  <a:lumMod val="75000"/>
                </a:schemeClr>
              </a:buClr>
            </a:pPr>
            <a:r>
              <a:rPr lang="de-DE" dirty="0" smtClean="0"/>
              <a:t>Fast beliebige Informationen über Bildschirm, Auflösung, Maus, etc. sind zu ermitteln</a:t>
            </a:r>
          </a:p>
          <a:p>
            <a:pPr>
              <a:buClr>
                <a:schemeClr val="accent6">
                  <a:lumMod val="75000"/>
                </a:schemeClr>
              </a:buClr>
            </a:pPr>
            <a:r>
              <a:rPr lang="de-DE" dirty="0" smtClean="0"/>
              <a:t>Gut dokumentiert, viele VBA-Beispiele</a:t>
            </a:r>
          </a:p>
          <a:p>
            <a:pPr>
              <a:buClr>
                <a:schemeClr val="accent6">
                  <a:lumMod val="75000"/>
                </a:schemeClr>
              </a:buClr>
            </a:pPr>
            <a:endParaRPr lang="de-DE" dirty="0" smtClean="0"/>
          </a:p>
          <a:p>
            <a:pPr>
              <a:buClr>
                <a:srgbClr val="FF0000"/>
              </a:buClr>
            </a:pPr>
            <a:r>
              <a:rPr lang="de-DE" dirty="0" smtClean="0"/>
              <a:t>Völlig unterschiedliche Koordinatensysteme und Nullpunkte zwischen Windows und Access</a:t>
            </a:r>
          </a:p>
        </p:txBody>
      </p:sp>
    </p:spTree>
    <p:extLst>
      <p:ext uri="{BB962C8B-B14F-4D97-AF65-F5344CB8AC3E}">
        <p14:creationId xmlns:p14="http://schemas.microsoft.com/office/powerpoint/2010/main" val="314223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Klasse mit </a:t>
            </a:r>
            <a:r>
              <a:rPr lang="de-DE" i="1" dirty="0" err="1" smtClean="0"/>
              <a:t>event</a:t>
            </a:r>
            <a:r>
              <a:rPr lang="de-DE" i="1" dirty="0" smtClean="0"/>
              <a:t> sink</a:t>
            </a:r>
            <a:endParaRPr lang="de-DE" i="1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6">
                  <a:lumMod val="75000"/>
                </a:schemeClr>
              </a:buClr>
            </a:pPr>
            <a:r>
              <a:rPr lang="de-DE" dirty="0" smtClean="0"/>
              <a:t>Auslagerung des Schreibaufwands in eine Klasse</a:t>
            </a:r>
          </a:p>
          <a:p>
            <a:pPr>
              <a:buClr>
                <a:schemeClr val="accent6">
                  <a:lumMod val="75000"/>
                </a:schemeClr>
              </a:buClr>
            </a:pPr>
            <a:r>
              <a:rPr lang="de-DE" dirty="0" smtClean="0"/>
              <a:t>Minimaler Aufwand im Formular</a:t>
            </a:r>
          </a:p>
          <a:p>
            <a:pPr>
              <a:buClr>
                <a:schemeClr val="accent6">
                  <a:lumMod val="75000"/>
                </a:schemeClr>
              </a:buClr>
            </a:pPr>
            <a:endParaRPr lang="de-DE" dirty="0" smtClean="0"/>
          </a:p>
          <a:p>
            <a:pPr>
              <a:buClr>
                <a:srgbClr val="FF0000"/>
              </a:buClr>
            </a:pPr>
            <a:r>
              <a:rPr lang="de-DE" dirty="0" smtClean="0"/>
              <a:t>Begrenzt auf vorgegebene Anzahl Controls</a:t>
            </a:r>
          </a:p>
          <a:p>
            <a:pPr>
              <a:buClr>
                <a:srgbClr val="FF0000"/>
              </a:buClr>
            </a:pPr>
            <a:r>
              <a:rPr lang="de-DE" dirty="0" smtClean="0"/>
              <a:t>Nur VBA-Ereignisse, keine anderen wie z.B. </a:t>
            </a:r>
            <a:r>
              <a:rPr lang="de-DE" i="1" dirty="0" err="1" smtClean="0"/>
              <a:t>FilesDropped</a:t>
            </a:r>
            <a:endParaRPr lang="de-DE" i="1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6694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Access: Best </a:t>
            </a:r>
            <a:r>
              <a:rPr lang="de-DE" dirty="0" err="1" smtClean="0"/>
              <a:t>of</a:t>
            </a:r>
            <a:r>
              <a:rPr lang="de-DE" dirty="0" smtClean="0"/>
              <a:t> …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6">
                  <a:lumMod val="75000"/>
                </a:schemeClr>
              </a:buClr>
            </a:pPr>
            <a:r>
              <a:rPr lang="de-DE" dirty="0" smtClean="0"/>
              <a:t>Undokumentierte </a:t>
            </a:r>
            <a:r>
              <a:rPr lang="de-DE" dirty="0" err="1" smtClean="0"/>
              <a:t>AccHitTest</a:t>
            </a:r>
            <a:r>
              <a:rPr lang="de-DE" dirty="0" smtClean="0"/>
              <a:t>-Methode</a:t>
            </a:r>
          </a:p>
          <a:p>
            <a:pPr>
              <a:buClr>
                <a:schemeClr val="accent6">
                  <a:lumMod val="75000"/>
                </a:schemeClr>
              </a:buClr>
            </a:pPr>
            <a:r>
              <a:rPr lang="de-DE" dirty="0" err="1" smtClean="0"/>
              <a:t>Functions</a:t>
            </a:r>
            <a:r>
              <a:rPr lang="de-DE" dirty="0" smtClean="0"/>
              <a:t> müssen keine Parameter haben</a:t>
            </a:r>
          </a:p>
          <a:p>
            <a:pPr>
              <a:buClr>
                <a:schemeClr val="accent6">
                  <a:lumMod val="75000"/>
                </a:schemeClr>
              </a:buClr>
            </a:pPr>
            <a:r>
              <a:rPr lang="de-DE" dirty="0" smtClean="0"/>
              <a:t>Minimaler Code im Formular</a:t>
            </a:r>
          </a:p>
          <a:p>
            <a:pPr>
              <a:buClr>
                <a:srgbClr val="FF0000"/>
              </a:buClr>
            </a:pPr>
            <a:r>
              <a:rPr lang="de-DE" dirty="0" err="1" smtClean="0"/>
              <a:t>MouseDown</a:t>
            </a:r>
            <a:r>
              <a:rPr lang="de-DE" dirty="0" smtClean="0"/>
              <a:t> liefert noch keinen Value</a:t>
            </a:r>
          </a:p>
          <a:p>
            <a:pPr>
              <a:buClr>
                <a:srgbClr val="FF0000"/>
              </a:buClr>
            </a:pPr>
            <a:r>
              <a:rPr lang="de-DE" dirty="0" smtClean="0"/>
              <a:t>Mit </a:t>
            </a:r>
            <a:r>
              <a:rPr lang="de-DE" dirty="0" err="1" smtClean="0"/>
              <a:t>Functions</a:t>
            </a:r>
            <a:r>
              <a:rPr lang="de-DE" dirty="0" smtClean="0"/>
              <a:t> kein Aufruf von Klassen-Prozeduren</a:t>
            </a:r>
          </a:p>
          <a:p>
            <a:pPr>
              <a:buClr>
                <a:srgbClr val="FF0000"/>
              </a:buClr>
            </a:pPr>
            <a:r>
              <a:rPr lang="de-DE" dirty="0" smtClean="0"/>
              <a:t>Zentralisierung braucht Events</a:t>
            </a:r>
          </a:p>
          <a:p>
            <a:pPr>
              <a:buClr>
                <a:srgbClr val="FF0000"/>
              </a:buClr>
            </a:pPr>
            <a:r>
              <a:rPr lang="de-DE" dirty="0" err="1" smtClean="0"/>
              <a:t>AccHitTest</a:t>
            </a:r>
            <a:r>
              <a:rPr lang="de-DE" dirty="0" smtClean="0"/>
              <a:t> muss </a:t>
            </a:r>
            <a:r>
              <a:rPr lang="de-DE" dirty="0" err="1" smtClean="0"/>
              <a:t>MausFokus</a:t>
            </a:r>
            <a:r>
              <a:rPr lang="de-DE" dirty="0" smtClean="0"/>
              <a:t> behalten</a:t>
            </a:r>
          </a:p>
        </p:txBody>
      </p:sp>
    </p:spTree>
    <p:extLst>
      <p:ext uri="{BB962C8B-B14F-4D97-AF65-F5344CB8AC3E}">
        <p14:creationId xmlns:p14="http://schemas.microsoft.com/office/powerpoint/2010/main" val="56957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Kein Access, sondern Forms 2.0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6">
                  <a:lumMod val="75000"/>
                </a:schemeClr>
              </a:buClr>
            </a:pPr>
            <a:r>
              <a:rPr lang="de-DE" dirty="0" err="1" smtClean="0"/>
              <a:t>Drag'n'Drop</a:t>
            </a:r>
            <a:r>
              <a:rPr lang="de-DE" dirty="0" smtClean="0"/>
              <a:t> bereits integriert</a:t>
            </a:r>
          </a:p>
          <a:p>
            <a:pPr>
              <a:buClr>
                <a:schemeClr val="accent6">
                  <a:lumMod val="75000"/>
                </a:schemeClr>
              </a:buClr>
            </a:pPr>
            <a:r>
              <a:rPr lang="de-DE" i="1" dirty="0" smtClean="0"/>
              <a:t>Forms 2.0</a:t>
            </a:r>
            <a:r>
              <a:rPr lang="de-DE" dirty="0" smtClean="0"/>
              <a:t>-Library ist Teil der Office-Installation</a:t>
            </a:r>
          </a:p>
          <a:p>
            <a:pPr>
              <a:buClr>
                <a:schemeClr val="accent6">
                  <a:lumMod val="75000"/>
                </a:schemeClr>
              </a:buClr>
            </a:pPr>
            <a:r>
              <a:rPr lang="de-DE" dirty="0" smtClean="0"/>
              <a:t>Zugriff auf Zwischenablage auch enthalten</a:t>
            </a:r>
          </a:p>
          <a:p>
            <a:pPr>
              <a:buClr>
                <a:schemeClr val="accent6">
                  <a:lumMod val="75000"/>
                </a:schemeClr>
              </a:buClr>
            </a:pPr>
            <a:endParaRPr lang="de-DE" dirty="0" smtClean="0"/>
          </a:p>
          <a:p>
            <a:pPr>
              <a:buClr>
                <a:srgbClr val="FF0000"/>
              </a:buClr>
            </a:pPr>
            <a:r>
              <a:rPr lang="de-DE" dirty="0" smtClean="0"/>
              <a:t>Kein Kopieren im Entwurf, immer neu einfügen</a:t>
            </a:r>
          </a:p>
          <a:p>
            <a:pPr>
              <a:buClr>
                <a:srgbClr val="FF0000"/>
              </a:buClr>
            </a:pPr>
            <a:r>
              <a:rPr lang="de-DE" dirty="0" smtClean="0"/>
              <a:t>Manche Eigenschaften nur via VBA einstellbar</a:t>
            </a:r>
          </a:p>
          <a:p>
            <a:pPr>
              <a:buClr>
                <a:srgbClr val="FF0000"/>
              </a:buClr>
            </a:pPr>
            <a:r>
              <a:rPr lang="de-DE" dirty="0" smtClean="0"/>
              <a:t>Controls ohne Datenbindung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6352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FilesDropped</a:t>
            </a:r>
            <a:r>
              <a:rPr lang="de-DE" dirty="0" smtClean="0"/>
              <a:t>: </a:t>
            </a:r>
            <a:r>
              <a:rPr lang="de-DE" dirty="0" err="1" smtClean="0"/>
              <a:t>SubClassing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</a:pPr>
            <a:r>
              <a:rPr lang="de-DE" dirty="0" smtClean="0"/>
              <a:t>Neue Event </a:t>
            </a:r>
            <a:r>
              <a:rPr lang="de-DE" dirty="0"/>
              <a:t>nur mit </a:t>
            </a:r>
            <a:r>
              <a:rPr lang="de-DE" dirty="0" err="1"/>
              <a:t>SubClassing</a:t>
            </a:r>
            <a:r>
              <a:rPr lang="de-DE" dirty="0"/>
              <a:t> </a:t>
            </a:r>
            <a:r>
              <a:rPr lang="de-DE" dirty="0" smtClean="0"/>
              <a:t>abzufangen</a:t>
            </a:r>
          </a:p>
          <a:p>
            <a:pPr>
              <a:buClr>
                <a:srgbClr val="FF0000"/>
              </a:buClr>
            </a:pPr>
            <a:r>
              <a:rPr lang="de-DE" dirty="0" smtClean="0"/>
              <a:t>Sicherer Absturz mit Access-</a:t>
            </a:r>
            <a:r>
              <a:rPr lang="de-DE" dirty="0" err="1" smtClean="0"/>
              <a:t>SubClassing</a:t>
            </a:r>
            <a:endParaRPr lang="de-DE" dirty="0" smtClean="0"/>
          </a:p>
          <a:p>
            <a:pPr>
              <a:buClr>
                <a:schemeClr val="bg1">
                  <a:lumMod val="50000"/>
                </a:schemeClr>
              </a:buClr>
            </a:pPr>
            <a:r>
              <a:rPr lang="de-DE" dirty="0" smtClean="0"/>
              <a:t>Externe </a:t>
            </a:r>
            <a:r>
              <a:rPr lang="de-DE" dirty="0" err="1" smtClean="0"/>
              <a:t>SubClassing</a:t>
            </a:r>
            <a:r>
              <a:rPr lang="de-DE" dirty="0" smtClean="0"/>
              <a:t>-DLL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747609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FilesDropped</a:t>
            </a:r>
            <a:r>
              <a:rPr lang="de-DE" dirty="0" smtClean="0"/>
              <a:t>: Hyperlink-Feld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6">
                  <a:lumMod val="75000"/>
                </a:schemeClr>
              </a:buClr>
            </a:pPr>
            <a:r>
              <a:rPr lang="de-DE" dirty="0" smtClean="0"/>
              <a:t>Hyperlink-Tabellenfeld empfängt </a:t>
            </a:r>
            <a:r>
              <a:rPr lang="de-DE" dirty="0" err="1" smtClean="0"/>
              <a:t>FilesDropped</a:t>
            </a:r>
            <a:endParaRPr lang="de-DE" dirty="0" smtClean="0"/>
          </a:p>
          <a:p>
            <a:pPr>
              <a:buClr>
                <a:srgbClr val="FF0000"/>
              </a:buClr>
            </a:pPr>
            <a:r>
              <a:rPr lang="de-DE" dirty="0" smtClean="0"/>
              <a:t>Nur einzelne Dateien</a:t>
            </a:r>
          </a:p>
          <a:p>
            <a:pPr>
              <a:buClr>
                <a:srgbClr val="FF0000"/>
              </a:buClr>
            </a:pPr>
            <a:r>
              <a:rPr lang="de-DE" dirty="0" smtClean="0"/>
              <a:t>Nur relative Pfad-Angaben</a:t>
            </a:r>
          </a:p>
          <a:p>
            <a:pPr>
              <a:buClr>
                <a:srgbClr val="FF0000"/>
              </a:buClr>
            </a:pPr>
            <a:endParaRPr lang="de-DE" dirty="0" smtClean="0"/>
          </a:p>
          <a:p>
            <a:pPr>
              <a:buClr>
                <a:srgbClr val="FF0000"/>
              </a:buClr>
            </a:pPr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833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FilesDropped</a:t>
            </a:r>
            <a:r>
              <a:rPr lang="de-DE" dirty="0" smtClean="0"/>
              <a:t>: </a:t>
            </a:r>
            <a:r>
              <a:rPr lang="de-DE" dirty="0" err="1" smtClean="0"/>
              <a:t>UtterAccess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</a:pPr>
            <a:r>
              <a:rPr lang="de-DE" dirty="0"/>
              <a:t>Event </a:t>
            </a:r>
            <a:r>
              <a:rPr lang="de-DE" dirty="0" smtClean="0"/>
              <a:t>mit </a:t>
            </a:r>
            <a:r>
              <a:rPr lang="de-DE" dirty="0" err="1" smtClean="0"/>
              <a:t>Timer</a:t>
            </a:r>
            <a:endParaRPr lang="de-DE" dirty="0" smtClean="0"/>
          </a:p>
          <a:p>
            <a:pPr>
              <a:buClr>
                <a:srgbClr val="FF0000"/>
              </a:buClr>
            </a:pPr>
            <a:endParaRPr lang="de-DE" dirty="0"/>
          </a:p>
          <a:p>
            <a:pPr>
              <a:buClr>
                <a:schemeClr val="accent6">
                  <a:lumMod val="75000"/>
                </a:schemeClr>
              </a:buClr>
            </a:pPr>
            <a:r>
              <a:rPr lang="de-DE" dirty="0" smtClean="0"/>
              <a:t>Mehrere Dateien</a:t>
            </a:r>
          </a:p>
          <a:p>
            <a:pPr>
              <a:buClr>
                <a:schemeClr val="accent6">
                  <a:lumMod val="75000"/>
                </a:schemeClr>
              </a:buClr>
            </a:pPr>
            <a:r>
              <a:rPr lang="de-DE" dirty="0" smtClean="0"/>
              <a:t>Absolute Pfad-Angaben</a:t>
            </a:r>
          </a:p>
          <a:p>
            <a:pPr>
              <a:buClr>
                <a:srgbClr val="FF0000"/>
              </a:buClr>
            </a:pPr>
            <a:endParaRPr lang="de-DE" dirty="0" smtClean="0"/>
          </a:p>
          <a:p>
            <a:pPr>
              <a:buClr>
                <a:srgbClr val="FF0000"/>
              </a:buClr>
            </a:pPr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2668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Zusammenfassung </a:t>
            </a:r>
            <a:r>
              <a:rPr lang="de-DE" dirty="0" err="1" smtClean="0"/>
              <a:t>FilesDropped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 err="1" smtClean="0"/>
              <a:t>SubClassing</a:t>
            </a:r>
            <a:endParaRPr lang="de-DE" dirty="0" smtClean="0"/>
          </a:p>
          <a:p>
            <a:pPr lvl="1">
              <a:buClr>
                <a:schemeClr val="tx2">
                  <a:lumMod val="60000"/>
                  <a:lumOff val="40000"/>
                </a:schemeClr>
              </a:buClr>
            </a:pPr>
            <a:r>
              <a:rPr lang="de-DE" dirty="0" smtClean="0"/>
              <a:t>Externe DLL</a:t>
            </a:r>
          </a:p>
          <a:p>
            <a:pPr lvl="1">
              <a:buClr>
                <a:srgbClr val="FF0000"/>
              </a:buClr>
            </a:pPr>
            <a:r>
              <a:rPr lang="de-DE" dirty="0" smtClean="0"/>
              <a:t>Sicherer Absturz</a:t>
            </a:r>
          </a:p>
          <a:p>
            <a:pPr lvl="1"/>
            <a:endParaRPr lang="de-DE" dirty="0" smtClean="0"/>
          </a:p>
          <a:p>
            <a:r>
              <a:rPr lang="de-DE" dirty="0" smtClean="0"/>
              <a:t>Link-Feld</a:t>
            </a:r>
          </a:p>
          <a:p>
            <a:pPr lvl="1">
              <a:buClr>
                <a:schemeClr val="accent6">
                  <a:lumMod val="75000"/>
                </a:schemeClr>
              </a:buClr>
            </a:pPr>
            <a:r>
              <a:rPr lang="de-DE" dirty="0" smtClean="0"/>
              <a:t>Nur Hyperlink-Feld</a:t>
            </a:r>
          </a:p>
          <a:p>
            <a:pPr lvl="1">
              <a:buClr>
                <a:srgbClr val="FF0000"/>
              </a:buClr>
            </a:pPr>
            <a:r>
              <a:rPr lang="de-DE" dirty="0" smtClean="0"/>
              <a:t>Einzeldatei (auch bei mehreren)</a:t>
            </a:r>
          </a:p>
          <a:p>
            <a:pPr lvl="1">
              <a:buClr>
                <a:srgbClr val="FF0000"/>
              </a:buClr>
            </a:pPr>
            <a:r>
              <a:rPr lang="de-DE" dirty="0" smtClean="0"/>
              <a:t>Relativer Pfad</a:t>
            </a:r>
          </a:p>
          <a:p>
            <a:pPr lvl="1">
              <a:buClr>
                <a:srgbClr val="FF0000"/>
              </a:buClr>
            </a:pPr>
            <a:endParaRPr lang="de-DE" dirty="0"/>
          </a:p>
          <a:p>
            <a:r>
              <a:rPr lang="de-DE" dirty="0" err="1"/>
              <a:t>UtterAccess</a:t>
            </a:r>
            <a:endParaRPr lang="de-DE" dirty="0"/>
          </a:p>
          <a:p>
            <a:pPr lvl="1">
              <a:buClr>
                <a:schemeClr val="accent6">
                  <a:lumMod val="75000"/>
                </a:schemeClr>
              </a:buClr>
            </a:pPr>
            <a:r>
              <a:rPr lang="de-DE" dirty="0"/>
              <a:t>Jedes Textfeld möglich</a:t>
            </a:r>
          </a:p>
          <a:p>
            <a:pPr lvl="1">
              <a:buClr>
                <a:schemeClr val="accent6">
                  <a:lumMod val="75000"/>
                </a:schemeClr>
              </a:buClr>
            </a:pPr>
            <a:r>
              <a:rPr lang="de-DE" dirty="0"/>
              <a:t>Mehrere Dateien</a:t>
            </a:r>
          </a:p>
          <a:p>
            <a:pPr lvl="1">
              <a:buClr>
                <a:schemeClr val="accent6">
                  <a:lumMod val="75000"/>
                </a:schemeClr>
              </a:buClr>
            </a:pPr>
            <a:r>
              <a:rPr lang="de-DE" dirty="0"/>
              <a:t>Kompletter Pfad</a:t>
            </a:r>
          </a:p>
          <a:p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5858" y="152402"/>
            <a:ext cx="808266" cy="1008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97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Zusammenfassung </a:t>
            </a:r>
            <a:r>
              <a:rPr lang="de-DE" dirty="0" err="1" smtClean="0"/>
              <a:t>Drag'n'Drop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i="1" dirty="0" err="1" smtClean="0"/>
              <a:t>MouseXXX</a:t>
            </a:r>
            <a:r>
              <a:rPr lang="de-DE" dirty="0" smtClean="0"/>
              <a:t>-Ereignisse</a:t>
            </a:r>
          </a:p>
          <a:p>
            <a:pPr lvl="1">
              <a:buClr>
                <a:schemeClr val="accent6">
                  <a:lumMod val="75000"/>
                </a:schemeClr>
              </a:buClr>
            </a:pPr>
            <a:r>
              <a:rPr lang="de-DE" dirty="0" smtClean="0"/>
              <a:t>Dynamische Parameter</a:t>
            </a:r>
          </a:p>
          <a:p>
            <a:pPr lvl="1">
              <a:buClr>
                <a:srgbClr val="FF0000"/>
              </a:buClr>
            </a:pPr>
            <a:r>
              <a:rPr lang="de-DE" dirty="0" smtClean="0"/>
              <a:t>Viel Code</a:t>
            </a:r>
          </a:p>
          <a:p>
            <a:pPr lvl="1">
              <a:buClr>
                <a:srgbClr val="FF0000"/>
              </a:buClr>
            </a:pPr>
            <a:r>
              <a:rPr lang="de-DE" dirty="0" smtClean="0"/>
              <a:t>Falsche Objekte</a:t>
            </a:r>
          </a:p>
          <a:p>
            <a:r>
              <a:rPr lang="de-DE" dirty="0" err="1" smtClean="0"/>
              <a:t>Functions</a:t>
            </a:r>
            <a:endParaRPr lang="de-DE" dirty="0" smtClean="0"/>
          </a:p>
          <a:p>
            <a:pPr lvl="1">
              <a:buClr>
                <a:schemeClr val="accent6">
                  <a:lumMod val="75000"/>
                </a:schemeClr>
              </a:buClr>
            </a:pPr>
            <a:r>
              <a:rPr lang="de-DE" dirty="0" smtClean="0"/>
              <a:t>Wenig Code</a:t>
            </a:r>
          </a:p>
          <a:p>
            <a:pPr lvl="1">
              <a:buClr>
                <a:srgbClr val="FF0000"/>
              </a:buClr>
            </a:pPr>
            <a:r>
              <a:rPr lang="de-DE" dirty="0" smtClean="0"/>
              <a:t>Nur statische String-Parameter</a:t>
            </a:r>
          </a:p>
          <a:p>
            <a:r>
              <a:rPr lang="de-DE" dirty="0" err="1" smtClean="0"/>
              <a:t>SubClassing</a:t>
            </a:r>
            <a:endParaRPr lang="de-DE" dirty="0" smtClean="0"/>
          </a:p>
          <a:p>
            <a:pPr lvl="1">
              <a:buClr>
                <a:schemeClr val="accent6">
                  <a:lumMod val="75000"/>
                </a:schemeClr>
              </a:buClr>
            </a:pPr>
            <a:r>
              <a:rPr lang="de-DE" dirty="0" smtClean="0"/>
              <a:t>Dynamische Parameter</a:t>
            </a:r>
          </a:p>
          <a:p>
            <a:pPr lvl="1">
              <a:buClr>
                <a:schemeClr val="accent6">
                  <a:lumMod val="75000"/>
                </a:schemeClr>
              </a:buClr>
            </a:pPr>
            <a:r>
              <a:rPr lang="de-DE" dirty="0" smtClean="0"/>
              <a:t>Beliebige Events</a:t>
            </a:r>
          </a:p>
          <a:p>
            <a:pPr lvl="1">
              <a:buClr>
                <a:srgbClr val="FF0000"/>
              </a:buClr>
            </a:pPr>
            <a:r>
              <a:rPr lang="de-DE" dirty="0" smtClean="0"/>
              <a:t>Absturz, außer als externe DLL</a:t>
            </a:r>
          </a:p>
          <a:p>
            <a:r>
              <a:rPr lang="de-DE" dirty="0"/>
              <a:t>APIs</a:t>
            </a:r>
          </a:p>
          <a:p>
            <a:pPr lvl="1">
              <a:buClr>
                <a:schemeClr val="accent6">
                  <a:lumMod val="75000"/>
                </a:schemeClr>
              </a:buClr>
            </a:pPr>
            <a:r>
              <a:rPr lang="de-DE" dirty="0"/>
              <a:t>Dynamische Parameter</a:t>
            </a:r>
          </a:p>
          <a:p>
            <a:pPr lvl="1">
              <a:buClr>
                <a:srgbClr val="FF0000"/>
              </a:buClr>
            </a:pPr>
            <a:r>
              <a:rPr lang="de-DE" dirty="0"/>
              <a:t>Andere </a:t>
            </a:r>
            <a:r>
              <a:rPr lang="de-DE" dirty="0" smtClean="0"/>
              <a:t>Koordinatensysteme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dirty="0" smtClean="0"/>
              <a:t>Klasse </a:t>
            </a:r>
            <a:r>
              <a:rPr lang="de-DE" dirty="0"/>
              <a:t>mit </a:t>
            </a:r>
            <a:r>
              <a:rPr lang="de-DE" i="1" dirty="0" err="1"/>
              <a:t>event</a:t>
            </a:r>
            <a:r>
              <a:rPr lang="de-DE" i="1" dirty="0"/>
              <a:t> </a:t>
            </a:r>
            <a:r>
              <a:rPr lang="de-DE" i="1" dirty="0" smtClean="0"/>
              <a:t>sink</a:t>
            </a:r>
          </a:p>
          <a:p>
            <a:pPr lvl="1">
              <a:buClr>
                <a:schemeClr val="accent6">
                  <a:lumMod val="75000"/>
                </a:schemeClr>
              </a:buClr>
            </a:pPr>
            <a:r>
              <a:rPr lang="de-DE" dirty="0" smtClean="0"/>
              <a:t>Wenig Code im Formular</a:t>
            </a:r>
          </a:p>
          <a:p>
            <a:pPr lvl="1">
              <a:buClr>
                <a:srgbClr val="FF0000"/>
              </a:buClr>
            </a:pPr>
            <a:r>
              <a:rPr lang="de-DE" dirty="0" smtClean="0"/>
              <a:t>Begrenzte Controls</a:t>
            </a:r>
          </a:p>
          <a:p>
            <a:pPr lvl="1">
              <a:buClr>
                <a:srgbClr val="FF0000"/>
              </a:buClr>
            </a:pPr>
            <a:r>
              <a:rPr lang="de-DE" dirty="0" smtClean="0"/>
              <a:t>Nur eingebaute Events</a:t>
            </a:r>
            <a:endParaRPr lang="de-DE" dirty="0"/>
          </a:p>
          <a:p>
            <a:r>
              <a:rPr lang="de-DE" dirty="0" smtClean="0"/>
              <a:t>Access: Best </a:t>
            </a:r>
            <a:r>
              <a:rPr lang="de-DE" dirty="0" err="1" smtClean="0"/>
              <a:t>of</a:t>
            </a:r>
            <a:r>
              <a:rPr lang="de-DE" dirty="0" smtClean="0"/>
              <a:t> …</a:t>
            </a:r>
          </a:p>
          <a:p>
            <a:pPr lvl="1">
              <a:buClr>
                <a:schemeClr val="accent6">
                  <a:lumMod val="75000"/>
                </a:schemeClr>
              </a:buClr>
            </a:pPr>
            <a:r>
              <a:rPr lang="de-DE" dirty="0" smtClean="0"/>
              <a:t>Wenig Code im Formular</a:t>
            </a:r>
          </a:p>
          <a:p>
            <a:pPr lvl="1">
              <a:buClr>
                <a:schemeClr val="accent6">
                  <a:lumMod val="75000"/>
                </a:schemeClr>
              </a:buClr>
            </a:pPr>
            <a:r>
              <a:rPr lang="de-DE" dirty="0" smtClean="0"/>
              <a:t>Gut </a:t>
            </a:r>
            <a:r>
              <a:rPr lang="de-DE" dirty="0" err="1" smtClean="0"/>
              <a:t>zentralisierbar</a:t>
            </a:r>
            <a:endParaRPr lang="de-DE" dirty="0" smtClean="0"/>
          </a:p>
          <a:p>
            <a:pPr lvl="1">
              <a:buClr>
                <a:srgbClr val="FF0000"/>
              </a:buClr>
            </a:pPr>
            <a:r>
              <a:rPr lang="de-DE" dirty="0" err="1" smtClean="0"/>
              <a:t>AccHitTest</a:t>
            </a:r>
            <a:r>
              <a:rPr lang="de-DE" dirty="0" smtClean="0"/>
              <a:t> nur mit </a:t>
            </a:r>
            <a:r>
              <a:rPr lang="de-DE" dirty="0" err="1" smtClean="0"/>
              <a:t>MausFokus</a:t>
            </a:r>
            <a:endParaRPr lang="de-DE" dirty="0" smtClean="0"/>
          </a:p>
          <a:p>
            <a:r>
              <a:rPr lang="de-DE" i="1" dirty="0" smtClean="0"/>
              <a:t>Forms 2.0</a:t>
            </a:r>
            <a:r>
              <a:rPr lang="de-DE" dirty="0" smtClean="0"/>
              <a:t> statt Access</a:t>
            </a:r>
          </a:p>
          <a:p>
            <a:pPr lvl="1">
              <a:buClr>
                <a:schemeClr val="accent6">
                  <a:lumMod val="75000"/>
                </a:schemeClr>
              </a:buClr>
            </a:pPr>
            <a:r>
              <a:rPr lang="de-DE" dirty="0" err="1" smtClean="0"/>
              <a:t>Drag'n'Drop</a:t>
            </a:r>
            <a:r>
              <a:rPr lang="de-DE" dirty="0" smtClean="0"/>
              <a:t> integriert</a:t>
            </a:r>
          </a:p>
          <a:p>
            <a:pPr lvl="1">
              <a:buClr>
                <a:srgbClr val="FF0000"/>
              </a:buClr>
            </a:pPr>
            <a:r>
              <a:rPr lang="de-DE" dirty="0" smtClean="0"/>
              <a:t>Controls ohne Datenbindung</a:t>
            </a:r>
          </a:p>
        </p:txBody>
      </p:sp>
      <p:sp>
        <p:nvSpPr>
          <p:cNvPr id="5" name="Rechteck 4"/>
          <p:cNvSpPr/>
          <p:nvPr/>
        </p:nvSpPr>
        <p:spPr>
          <a:xfrm>
            <a:off x="0" y="0"/>
            <a:ext cx="8515350" cy="6176963"/>
          </a:xfrm>
          <a:custGeom>
            <a:avLst/>
            <a:gdLst>
              <a:gd name="connsiteX0" fmla="*/ 0 w 8515350"/>
              <a:gd name="connsiteY0" fmla="*/ 0 h 6035040"/>
              <a:gd name="connsiteX1" fmla="*/ 8515350 w 8515350"/>
              <a:gd name="connsiteY1" fmla="*/ 0 h 6035040"/>
              <a:gd name="connsiteX2" fmla="*/ 8515350 w 8515350"/>
              <a:gd name="connsiteY2" fmla="*/ 6035040 h 6035040"/>
              <a:gd name="connsiteX3" fmla="*/ 0 w 8515350"/>
              <a:gd name="connsiteY3" fmla="*/ 6035040 h 6035040"/>
              <a:gd name="connsiteX4" fmla="*/ 0 w 8515350"/>
              <a:gd name="connsiteY4" fmla="*/ 0 h 6035040"/>
              <a:gd name="connsiteX0" fmla="*/ 0 w 8520056"/>
              <a:gd name="connsiteY0" fmla="*/ 0 h 6035040"/>
              <a:gd name="connsiteX1" fmla="*/ 8515350 w 8520056"/>
              <a:gd name="connsiteY1" fmla="*/ 0 h 6035040"/>
              <a:gd name="connsiteX2" fmla="*/ 8520056 w 8520056"/>
              <a:gd name="connsiteY2" fmla="*/ 3872753 h 6035040"/>
              <a:gd name="connsiteX3" fmla="*/ 8515350 w 8520056"/>
              <a:gd name="connsiteY3" fmla="*/ 6035040 h 6035040"/>
              <a:gd name="connsiteX4" fmla="*/ 0 w 8520056"/>
              <a:gd name="connsiteY4" fmla="*/ 6035040 h 6035040"/>
              <a:gd name="connsiteX5" fmla="*/ 0 w 8520056"/>
              <a:gd name="connsiteY5" fmla="*/ 0 h 6035040"/>
              <a:gd name="connsiteX0" fmla="*/ 0 w 8520056"/>
              <a:gd name="connsiteY0" fmla="*/ 0 h 6056556"/>
              <a:gd name="connsiteX1" fmla="*/ 8515350 w 8520056"/>
              <a:gd name="connsiteY1" fmla="*/ 0 h 6056556"/>
              <a:gd name="connsiteX2" fmla="*/ 8520056 w 8520056"/>
              <a:gd name="connsiteY2" fmla="*/ 3872753 h 6056556"/>
              <a:gd name="connsiteX3" fmla="*/ 8235652 w 8520056"/>
              <a:gd name="connsiteY3" fmla="*/ 6056556 h 6056556"/>
              <a:gd name="connsiteX4" fmla="*/ 0 w 8520056"/>
              <a:gd name="connsiteY4" fmla="*/ 6035040 h 6056556"/>
              <a:gd name="connsiteX5" fmla="*/ 0 w 8520056"/>
              <a:gd name="connsiteY5" fmla="*/ 0 h 6056556"/>
              <a:gd name="connsiteX0" fmla="*/ 0 w 8520056"/>
              <a:gd name="connsiteY0" fmla="*/ 0 h 6056556"/>
              <a:gd name="connsiteX1" fmla="*/ 8515350 w 8520056"/>
              <a:gd name="connsiteY1" fmla="*/ 0 h 6056556"/>
              <a:gd name="connsiteX2" fmla="*/ 8520056 w 8520056"/>
              <a:gd name="connsiteY2" fmla="*/ 3872753 h 6056556"/>
              <a:gd name="connsiteX3" fmla="*/ 8235652 w 8520056"/>
              <a:gd name="connsiteY3" fmla="*/ 6056556 h 6056556"/>
              <a:gd name="connsiteX4" fmla="*/ 0 w 8520056"/>
              <a:gd name="connsiteY4" fmla="*/ 6035040 h 6056556"/>
              <a:gd name="connsiteX5" fmla="*/ 0 w 8520056"/>
              <a:gd name="connsiteY5" fmla="*/ 0 h 6056556"/>
              <a:gd name="connsiteX0" fmla="*/ 0 w 8907395"/>
              <a:gd name="connsiteY0" fmla="*/ 0 h 6056556"/>
              <a:gd name="connsiteX1" fmla="*/ 8515350 w 8907395"/>
              <a:gd name="connsiteY1" fmla="*/ 0 h 6056556"/>
              <a:gd name="connsiteX2" fmla="*/ 8520056 w 8907395"/>
              <a:gd name="connsiteY2" fmla="*/ 3872753 h 6056556"/>
              <a:gd name="connsiteX3" fmla="*/ 8428809 w 8907395"/>
              <a:gd name="connsiteY3" fmla="*/ 4402423 h 6056556"/>
              <a:gd name="connsiteX4" fmla="*/ 8235652 w 8907395"/>
              <a:gd name="connsiteY4" fmla="*/ 6056556 h 6056556"/>
              <a:gd name="connsiteX5" fmla="*/ 0 w 8907395"/>
              <a:gd name="connsiteY5" fmla="*/ 6035040 h 6056556"/>
              <a:gd name="connsiteX6" fmla="*/ 0 w 8907395"/>
              <a:gd name="connsiteY6" fmla="*/ 0 h 6056556"/>
              <a:gd name="connsiteX0" fmla="*/ 0 w 8520056"/>
              <a:gd name="connsiteY0" fmla="*/ 0 h 6056556"/>
              <a:gd name="connsiteX1" fmla="*/ 8515350 w 8520056"/>
              <a:gd name="connsiteY1" fmla="*/ 0 h 6056556"/>
              <a:gd name="connsiteX2" fmla="*/ 8520056 w 8520056"/>
              <a:gd name="connsiteY2" fmla="*/ 3872753 h 6056556"/>
              <a:gd name="connsiteX3" fmla="*/ 8428809 w 8520056"/>
              <a:gd name="connsiteY3" fmla="*/ 4402423 h 6056556"/>
              <a:gd name="connsiteX4" fmla="*/ 8235652 w 8520056"/>
              <a:gd name="connsiteY4" fmla="*/ 6056556 h 6056556"/>
              <a:gd name="connsiteX5" fmla="*/ 0 w 8520056"/>
              <a:gd name="connsiteY5" fmla="*/ 6035040 h 6056556"/>
              <a:gd name="connsiteX6" fmla="*/ 0 w 8520056"/>
              <a:gd name="connsiteY6" fmla="*/ 0 h 6056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20056" h="6056556">
                <a:moveTo>
                  <a:pt x="0" y="0"/>
                </a:moveTo>
                <a:lnTo>
                  <a:pt x="8515350" y="0"/>
                </a:lnTo>
                <a:cubicBezTo>
                  <a:pt x="8516919" y="1290918"/>
                  <a:pt x="8518487" y="2581835"/>
                  <a:pt x="8520056" y="3872753"/>
                </a:cubicBezTo>
                <a:cubicBezTo>
                  <a:pt x="8516988" y="4605002"/>
                  <a:pt x="8476210" y="4038456"/>
                  <a:pt x="8428809" y="4402423"/>
                </a:cubicBezTo>
                <a:cubicBezTo>
                  <a:pt x="8381408" y="4766390"/>
                  <a:pt x="8328116" y="5193594"/>
                  <a:pt x="8235652" y="6056556"/>
                </a:cubicBezTo>
                <a:lnTo>
                  <a:pt x="0" y="603504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530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225028" y="1425594"/>
            <a:ext cx="8532019" cy="792162"/>
          </a:xfrm>
        </p:spPr>
        <p:txBody>
          <a:bodyPr/>
          <a:lstStyle/>
          <a:p>
            <a:r>
              <a:rPr lang="de-DE" dirty="0" smtClean="0"/>
              <a:t>Lorenz Hölscher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225028" y="2548647"/>
            <a:ext cx="8532019" cy="4049003"/>
          </a:xfrm>
        </p:spPr>
        <p:txBody>
          <a:bodyPr/>
          <a:lstStyle/>
          <a:p>
            <a:r>
              <a:rPr lang="de-DE" dirty="0" smtClean="0"/>
              <a:t>Software-Dozent </a:t>
            </a:r>
            <a:r>
              <a:rPr lang="de-DE" dirty="0" smtClean="0">
                <a:solidFill>
                  <a:schemeClr val="bg1">
                    <a:lumMod val="65000"/>
                  </a:schemeClr>
                </a:solidFill>
              </a:rPr>
              <a:t>(www.software-dozent.de)</a:t>
            </a:r>
          </a:p>
          <a:p>
            <a:r>
              <a:rPr lang="de-DE" dirty="0" smtClean="0"/>
              <a:t>Video-Trainer </a:t>
            </a:r>
            <a:r>
              <a:rPr lang="de-DE" dirty="0" smtClean="0">
                <a:solidFill>
                  <a:schemeClr val="bg1">
                    <a:lumMod val="65000"/>
                  </a:schemeClr>
                </a:solidFill>
              </a:rPr>
              <a:t>(video2brain)</a:t>
            </a:r>
          </a:p>
          <a:p>
            <a:r>
              <a:rPr lang="de-DE" dirty="0" smtClean="0"/>
              <a:t>Buch-Autor </a:t>
            </a:r>
            <a:r>
              <a:rPr lang="de-DE" dirty="0" smtClean="0">
                <a:solidFill>
                  <a:schemeClr val="bg1">
                    <a:lumMod val="65000"/>
                  </a:schemeClr>
                </a:solidFill>
              </a:rPr>
              <a:t>(MS-Press, </a:t>
            </a:r>
            <a:r>
              <a:rPr lang="de-DE" dirty="0" err="1" smtClean="0">
                <a:solidFill>
                  <a:schemeClr val="bg1">
                    <a:lumMod val="65000"/>
                  </a:schemeClr>
                </a:solidFill>
              </a:rPr>
              <a:t>O'Reilly</a:t>
            </a:r>
            <a:r>
              <a:rPr lang="de-DE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de-DE" dirty="0" err="1" smtClean="0">
                <a:solidFill>
                  <a:schemeClr val="bg1">
                    <a:lumMod val="65000"/>
                  </a:schemeClr>
                </a:solidFill>
              </a:rPr>
              <a:t>dpunkt</a:t>
            </a:r>
            <a:r>
              <a:rPr lang="de-DE" dirty="0" smtClean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r>
              <a:rPr lang="de-DE" dirty="0" smtClean="0"/>
              <a:t>Datenbank-Coach </a:t>
            </a:r>
            <a:r>
              <a:rPr lang="de-DE" dirty="0" smtClean="0">
                <a:solidFill>
                  <a:schemeClr val="bg1">
                    <a:lumMod val="65000"/>
                  </a:schemeClr>
                </a:solidFill>
              </a:rPr>
              <a:t>(www.cls-software.de)</a:t>
            </a:r>
          </a:p>
          <a:p>
            <a:r>
              <a:rPr lang="de-DE" dirty="0" smtClean="0"/>
              <a:t>ex-Architekt </a:t>
            </a:r>
            <a:r>
              <a:rPr lang="de-DE" dirty="0" smtClean="0">
                <a:solidFill>
                  <a:schemeClr val="bg1">
                    <a:lumMod val="65000"/>
                  </a:schemeClr>
                </a:solidFill>
              </a:rPr>
              <a:t>(keine berühmten Gebäude…)</a:t>
            </a:r>
            <a:endParaRPr lang="de-DE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2823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 bldLvl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 smtClean="0"/>
              <a:t>Drag'n'Drop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Die vergessene Fähigkeit in Access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63053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Ziele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Keine perfekte Datenbank </a:t>
            </a:r>
            <a:endParaRPr lang="de-DE" dirty="0" smtClean="0"/>
          </a:p>
          <a:p>
            <a:r>
              <a:rPr lang="de-DE" dirty="0" smtClean="0"/>
              <a:t>Technik zeigen</a:t>
            </a:r>
          </a:p>
          <a:p>
            <a:pPr lvl="1"/>
            <a:r>
              <a:rPr lang="de-DE" dirty="0" smtClean="0"/>
              <a:t>Probleme</a:t>
            </a:r>
          </a:p>
          <a:p>
            <a:pPr lvl="1"/>
            <a:r>
              <a:rPr lang="de-DE" dirty="0" smtClean="0"/>
              <a:t>Lösungen</a:t>
            </a:r>
          </a:p>
          <a:p>
            <a:r>
              <a:rPr lang="de-DE" dirty="0" smtClean="0"/>
              <a:t>Minimaler Aufwand, beispielhaft für</a:t>
            </a:r>
          </a:p>
          <a:p>
            <a:pPr lvl="1"/>
            <a:r>
              <a:rPr lang="de-DE" dirty="0" err="1" smtClean="0"/>
              <a:t>Listbox</a:t>
            </a:r>
            <a:endParaRPr lang="de-DE" dirty="0" smtClean="0"/>
          </a:p>
          <a:p>
            <a:pPr lvl="1"/>
            <a:r>
              <a:rPr lang="de-DE" dirty="0" err="1" smtClean="0"/>
              <a:t>Textbox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389291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Maus-Aktionen</a:t>
            </a:r>
            <a:endParaRPr lang="de-DE" dirty="0"/>
          </a:p>
        </p:txBody>
      </p:sp>
      <p:grpSp>
        <p:nvGrpSpPr>
          <p:cNvPr id="14" name="Gruppieren 13"/>
          <p:cNvGrpSpPr/>
          <p:nvPr/>
        </p:nvGrpSpPr>
        <p:grpSpPr>
          <a:xfrm>
            <a:off x="316982" y="1828060"/>
            <a:ext cx="2035694" cy="1383136"/>
            <a:chOff x="316982" y="1828060"/>
            <a:chExt cx="2035694" cy="1383136"/>
          </a:xfrm>
        </p:grpSpPr>
        <p:sp>
          <p:nvSpPr>
            <p:cNvPr id="4" name="Pfeil nach unten 3"/>
            <p:cNvSpPr/>
            <p:nvPr/>
          </p:nvSpPr>
          <p:spPr>
            <a:xfrm>
              <a:off x="1178909" y="2172523"/>
              <a:ext cx="311841" cy="1038673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Textfeld 6"/>
            <p:cNvSpPr txBox="1"/>
            <p:nvPr/>
          </p:nvSpPr>
          <p:spPr>
            <a:xfrm>
              <a:off x="316982" y="1828060"/>
              <a:ext cx="20356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 err="1"/>
                <a:t>MouseDown</a:t>
              </a:r>
              <a:endParaRPr lang="de-DE" b="1" dirty="0"/>
            </a:p>
          </p:txBody>
        </p:sp>
      </p:grpSp>
      <p:grpSp>
        <p:nvGrpSpPr>
          <p:cNvPr id="16" name="Gruppieren 15"/>
          <p:cNvGrpSpPr/>
          <p:nvPr/>
        </p:nvGrpSpPr>
        <p:grpSpPr>
          <a:xfrm>
            <a:off x="1334828" y="2866734"/>
            <a:ext cx="6317143" cy="589108"/>
            <a:chOff x="1334828" y="2866734"/>
            <a:chExt cx="6317143" cy="589108"/>
          </a:xfrm>
        </p:grpSpPr>
        <p:sp>
          <p:nvSpPr>
            <p:cNvPr id="5" name="Pfeil nach unten 4"/>
            <p:cNvSpPr/>
            <p:nvPr/>
          </p:nvSpPr>
          <p:spPr>
            <a:xfrm rot="16200000">
              <a:off x="4351763" y="155633"/>
              <a:ext cx="283274" cy="6317143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Textfeld 7"/>
            <p:cNvSpPr txBox="1"/>
            <p:nvPr/>
          </p:nvSpPr>
          <p:spPr>
            <a:xfrm>
              <a:off x="3597276" y="2866734"/>
              <a:ext cx="17875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 err="1"/>
                <a:t>MouseMove</a:t>
              </a:r>
              <a:endParaRPr lang="de-DE" b="1" dirty="0"/>
            </a:p>
          </p:txBody>
        </p:sp>
      </p:grpSp>
      <p:grpSp>
        <p:nvGrpSpPr>
          <p:cNvPr id="15" name="Gruppieren 14"/>
          <p:cNvGrpSpPr/>
          <p:nvPr/>
        </p:nvGrpSpPr>
        <p:grpSpPr>
          <a:xfrm>
            <a:off x="6924675" y="1819475"/>
            <a:ext cx="1445144" cy="1391721"/>
            <a:chOff x="6924675" y="1819475"/>
            <a:chExt cx="1445144" cy="1391721"/>
          </a:xfrm>
        </p:grpSpPr>
        <p:sp>
          <p:nvSpPr>
            <p:cNvPr id="6" name="Pfeil nach unten 5"/>
            <p:cNvSpPr/>
            <p:nvPr/>
          </p:nvSpPr>
          <p:spPr>
            <a:xfrm rot="10800000">
              <a:off x="7491327" y="2172523"/>
              <a:ext cx="311841" cy="1038673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Textfeld 8"/>
            <p:cNvSpPr txBox="1"/>
            <p:nvPr/>
          </p:nvSpPr>
          <p:spPr>
            <a:xfrm>
              <a:off x="6924675" y="1819475"/>
              <a:ext cx="14451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 err="1"/>
                <a:t>MouseUp</a:t>
              </a:r>
              <a:endParaRPr lang="de-DE" b="1" dirty="0"/>
            </a:p>
          </p:txBody>
        </p:sp>
      </p:grpSp>
      <p:sp>
        <p:nvSpPr>
          <p:cNvPr id="10" name="Rechteck 9"/>
          <p:cNvSpPr/>
          <p:nvPr/>
        </p:nvSpPr>
        <p:spPr>
          <a:xfrm>
            <a:off x="487573" y="3694216"/>
            <a:ext cx="1694509" cy="74538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contrasting" dir="t">
              <a:rot lat="0" lon="0" rev="15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/>
              <a:t>Objekt A</a:t>
            </a:r>
          </a:p>
        </p:txBody>
      </p:sp>
      <p:sp>
        <p:nvSpPr>
          <p:cNvPr id="11" name="Rechteck 10"/>
          <p:cNvSpPr/>
          <p:nvPr/>
        </p:nvSpPr>
        <p:spPr>
          <a:xfrm>
            <a:off x="2591713" y="3694216"/>
            <a:ext cx="1694509" cy="745386"/>
          </a:xfrm>
          <a:prstGeom prst="rect">
            <a:avLst/>
          </a:prstGeom>
          <a:gradFill>
            <a:gsLst>
              <a:gs pos="0">
                <a:schemeClr val="accent2">
                  <a:satMod val="103000"/>
                  <a:tint val="94000"/>
                  <a:lumMod val="50000"/>
                  <a:lumOff val="50000"/>
                </a:schemeClr>
              </a:gs>
              <a:gs pos="50000">
                <a:schemeClr val="accent2">
                  <a:satMod val="110000"/>
                  <a:shade val="100000"/>
                  <a:alpha val="97000"/>
                  <a:lumMod val="50000"/>
                  <a:lumOff val="50000"/>
                </a:schemeClr>
              </a:gs>
              <a:gs pos="100000">
                <a:schemeClr val="accent2">
                  <a:satMod val="120000"/>
                  <a:shade val="78000"/>
                  <a:lumMod val="50000"/>
                  <a:lumOff val="50000"/>
                </a:schemeClr>
              </a:gs>
            </a:gsLst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contrasting" dir="t">
              <a:rot lat="0" lon="0" rev="15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/>
              <a:t>Detail-bereich</a:t>
            </a:r>
          </a:p>
        </p:txBody>
      </p:sp>
      <p:sp>
        <p:nvSpPr>
          <p:cNvPr id="12" name="Rechteck 11"/>
          <p:cNvSpPr/>
          <p:nvPr/>
        </p:nvSpPr>
        <p:spPr>
          <a:xfrm>
            <a:off x="4695853" y="3694216"/>
            <a:ext cx="1694509" cy="745386"/>
          </a:xfrm>
          <a:prstGeom prst="rect">
            <a:avLst/>
          </a:prstGeom>
          <a:gradFill>
            <a:gsLst>
              <a:gs pos="0">
                <a:schemeClr val="accent2">
                  <a:satMod val="103000"/>
                  <a:tint val="94000"/>
                  <a:lumMod val="50000"/>
                  <a:lumOff val="50000"/>
                </a:schemeClr>
              </a:gs>
              <a:gs pos="50000">
                <a:schemeClr val="accent2">
                  <a:satMod val="110000"/>
                  <a:shade val="100000"/>
                  <a:alpha val="97000"/>
                  <a:lumMod val="50000"/>
                  <a:lumOff val="50000"/>
                </a:schemeClr>
              </a:gs>
              <a:gs pos="100000">
                <a:schemeClr val="accent2">
                  <a:satMod val="120000"/>
                  <a:shade val="78000"/>
                  <a:lumMod val="50000"/>
                  <a:lumOff val="50000"/>
                </a:schemeClr>
              </a:gs>
            </a:gsLst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contrasting" dir="t">
              <a:rot lat="0" lon="0" rev="15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/>
              <a:t>Objekt </a:t>
            </a:r>
            <a:r>
              <a:rPr lang="de-DE" sz="2000" b="1" dirty="0" smtClean="0"/>
              <a:t>C</a:t>
            </a:r>
            <a:endParaRPr lang="de-DE" sz="2000" b="1" dirty="0"/>
          </a:p>
        </p:txBody>
      </p:sp>
      <p:sp>
        <p:nvSpPr>
          <p:cNvPr id="13" name="Rechteck 12"/>
          <p:cNvSpPr/>
          <p:nvPr/>
        </p:nvSpPr>
        <p:spPr>
          <a:xfrm>
            <a:off x="6799992" y="3694216"/>
            <a:ext cx="1694509" cy="74538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contrasting" dir="t">
              <a:rot lat="0" lon="0" rev="15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/>
              <a:t>Objekt B</a:t>
            </a:r>
          </a:p>
        </p:txBody>
      </p:sp>
      <p:pic>
        <p:nvPicPr>
          <p:cNvPr id="21" name="CursorDefault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1672" y="2440754"/>
            <a:ext cx="236250" cy="303750"/>
          </a:xfrm>
          <a:prstGeom prst="rect">
            <a:avLst/>
          </a:prstGeom>
        </p:spPr>
      </p:pic>
      <p:pic>
        <p:nvPicPr>
          <p:cNvPr id="19" name="CursorDrop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1614" y="2438740"/>
            <a:ext cx="348750" cy="348750"/>
          </a:xfrm>
          <a:prstGeom prst="rect">
            <a:avLst/>
          </a:prstGeom>
        </p:spPr>
      </p:pic>
      <p:pic>
        <p:nvPicPr>
          <p:cNvPr id="18" name="CursorNoDrop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1426" y="2452006"/>
            <a:ext cx="382500" cy="360000"/>
          </a:xfrm>
          <a:prstGeom prst="rect">
            <a:avLst/>
          </a:prstGeom>
        </p:spPr>
      </p:pic>
      <p:pic>
        <p:nvPicPr>
          <p:cNvPr id="17" name="CursorDra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1713" y="2416734"/>
            <a:ext cx="540000" cy="450000"/>
          </a:xfrm>
          <a:prstGeom prst="rect">
            <a:avLst/>
          </a:prstGeom>
        </p:spPr>
      </p:pic>
      <p:pic>
        <p:nvPicPr>
          <p:cNvPr id="20" name="CursorDefault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0750" y="2440754"/>
            <a:ext cx="236250" cy="30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03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81481E-6 L 0.07673 0.00046 " pathEditMode="relative" rAng="0" ptsTypes="AA">
                                      <p:cBhvr>
                                        <p:cTn id="3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7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6 L 0.49566 -0.00278 " pathEditMode="relative" rAng="0" ptsTypes="AA">
                                      <p:cBhvr>
                                        <p:cTn id="48" dur="2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61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48148E-6 L 0.04497 0.00139 " pathEditMode="relative" rAng="0" ptsTypes="AA">
                                      <p:cBhvr>
                                        <p:cTn id="5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0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Mögliche Lösungen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i="1" dirty="0" err="1" smtClean="0"/>
              <a:t>MouseXXX</a:t>
            </a:r>
            <a:r>
              <a:rPr lang="de-DE" i="1" dirty="0" smtClean="0"/>
              <a:t>-</a:t>
            </a:r>
            <a:r>
              <a:rPr lang="de-DE" dirty="0" smtClean="0"/>
              <a:t>Ereignisse</a:t>
            </a:r>
          </a:p>
          <a:p>
            <a:r>
              <a:rPr lang="de-DE" dirty="0" smtClean="0"/>
              <a:t>Funktionen</a:t>
            </a:r>
          </a:p>
          <a:p>
            <a:r>
              <a:rPr lang="de-DE" dirty="0" err="1" smtClean="0"/>
              <a:t>SubClassing</a:t>
            </a:r>
            <a:endParaRPr lang="de-DE" dirty="0" smtClean="0"/>
          </a:p>
          <a:p>
            <a:r>
              <a:rPr lang="de-DE" dirty="0" smtClean="0"/>
              <a:t>APIs</a:t>
            </a:r>
          </a:p>
          <a:p>
            <a:r>
              <a:rPr lang="de-DE" dirty="0" smtClean="0"/>
              <a:t>Klasse mit </a:t>
            </a:r>
            <a:r>
              <a:rPr lang="de-DE" i="1" dirty="0" err="1" smtClean="0"/>
              <a:t>event</a:t>
            </a:r>
            <a:r>
              <a:rPr lang="de-DE" i="1" dirty="0" smtClean="0"/>
              <a:t> sink</a:t>
            </a:r>
          </a:p>
          <a:p>
            <a:r>
              <a:rPr lang="de-DE" dirty="0" smtClean="0"/>
              <a:t>Access: Best </a:t>
            </a:r>
            <a:r>
              <a:rPr lang="de-DE" dirty="0" err="1" smtClean="0"/>
              <a:t>of</a:t>
            </a:r>
            <a:r>
              <a:rPr lang="de-DE" dirty="0" smtClean="0"/>
              <a:t> …</a:t>
            </a:r>
          </a:p>
          <a:p>
            <a:r>
              <a:rPr lang="de-DE" dirty="0" smtClean="0"/>
              <a:t>Kein Access</a:t>
            </a:r>
          </a:p>
        </p:txBody>
      </p:sp>
    </p:spTree>
    <p:extLst>
      <p:ext uri="{BB962C8B-B14F-4D97-AF65-F5344CB8AC3E}">
        <p14:creationId xmlns:p14="http://schemas.microsoft.com/office/powerpoint/2010/main" val="306917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Endlich: Ganz viel Code!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smtClean="0"/>
              <a:t>1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9945661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i="1" dirty="0" err="1" smtClean="0"/>
              <a:t>MouseXXX</a:t>
            </a:r>
            <a:r>
              <a:rPr lang="de-DE" dirty="0" smtClean="0"/>
              <a:t>-Ereignisse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6">
                  <a:lumMod val="75000"/>
                </a:schemeClr>
              </a:buClr>
            </a:pPr>
            <a:r>
              <a:rPr lang="de-DE" dirty="0" smtClean="0"/>
              <a:t>Bereits vorhanden</a:t>
            </a:r>
          </a:p>
          <a:p>
            <a:pPr>
              <a:buClr>
                <a:schemeClr val="accent6">
                  <a:lumMod val="75000"/>
                </a:schemeClr>
              </a:buClr>
            </a:pPr>
            <a:r>
              <a:rPr lang="de-DE" dirty="0" smtClean="0"/>
              <a:t>Liefern automatisch bestimmte Parameter</a:t>
            </a:r>
          </a:p>
          <a:p>
            <a:pPr>
              <a:buClr>
                <a:schemeClr val="accent6">
                  <a:lumMod val="75000"/>
                </a:schemeClr>
              </a:buClr>
            </a:pPr>
            <a:endParaRPr lang="de-DE" dirty="0" smtClean="0"/>
          </a:p>
          <a:p>
            <a:pPr>
              <a:buClr>
                <a:srgbClr val="FF0000"/>
              </a:buClr>
            </a:pPr>
            <a:r>
              <a:rPr lang="de-DE" dirty="0" smtClean="0"/>
              <a:t>Viel Fleißarbeit nötig</a:t>
            </a:r>
          </a:p>
          <a:p>
            <a:pPr>
              <a:buClr>
                <a:srgbClr val="FF0000"/>
              </a:buClr>
            </a:pPr>
            <a:r>
              <a:rPr lang="de-DE" dirty="0" smtClean="0"/>
              <a:t>Nach </a:t>
            </a:r>
            <a:r>
              <a:rPr lang="de-DE" i="1" dirty="0" err="1" smtClean="0"/>
              <a:t>MouseDown</a:t>
            </a:r>
            <a:r>
              <a:rPr lang="de-DE" dirty="0" smtClean="0"/>
              <a:t> liefern </a:t>
            </a:r>
            <a:r>
              <a:rPr lang="de-DE" i="1" dirty="0" err="1"/>
              <a:t>MouseMove</a:t>
            </a:r>
            <a:r>
              <a:rPr lang="de-DE" dirty="0"/>
              <a:t> und </a:t>
            </a:r>
            <a:r>
              <a:rPr lang="de-DE" i="1" dirty="0" err="1"/>
              <a:t>MouseUp</a:t>
            </a:r>
            <a:r>
              <a:rPr lang="de-DE" dirty="0"/>
              <a:t> falsche </a:t>
            </a:r>
            <a:r>
              <a:rPr lang="de-DE" dirty="0" smtClean="0"/>
              <a:t>Objekte</a:t>
            </a:r>
          </a:p>
          <a:p>
            <a:pPr>
              <a:buClr>
                <a:srgbClr val="FF0000"/>
              </a:buClr>
            </a:pPr>
            <a:r>
              <a:rPr lang="de-DE" dirty="0" smtClean="0"/>
              <a:t>In Listboxen ändert sich beim Ziehen die Auswahl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6582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Funktionen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6">
                  <a:lumMod val="75000"/>
                </a:schemeClr>
              </a:buClr>
            </a:pPr>
            <a:r>
              <a:rPr lang="de-DE" dirty="0" smtClean="0"/>
              <a:t>Bequeme automatisierte Zuweisung</a:t>
            </a:r>
          </a:p>
          <a:p>
            <a:pPr>
              <a:buClr>
                <a:schemeClr val="accent6">
                  <a:lumMod val="75000"/>
                </a:schemeClr>
              </a:buClr>
            </a:pPr>
            <a:r>
              <a:rPr lang="de-DE" dirty="0" smtClean="0"/>
              <a:t>Minimaler VBA-Code</a:t>
            </a:r>
          </a:p>
          <a:p>
            <a:pPr>
              <a:buClr>
                <a:schemeClr val="accent6">
                  <a:lumMod val="75000"/>
                </a:schemeClr>
              </a:buClr>
            </a:pPr>
            <a:endParaRPr lang="de-DE" dirty="0" smtClean="0"/>
          </a:p>
          <a:p>
            <a:pPr>
              <a:buClr>
                <a:srgbClr val="FF0000"/>
              </a:buClr>
            </a:pPr>
            <a:r>
              <a:rPr lang="de-DE" dirty="0" smtClean="0"/>
              <a:t>Eingeschränkte Parameter</a:t>
            </a:r>
          </a:p>
          <a:p>
            <a:pPr lvl="1">
              <a:buClr>
                <a:srgbClr val="FF0000"/>
              </a:buClr>
            </a:pPr>
            <a:r>
              <a:rPr lang="de-DE" dirty="0" smtClean="0"/>
              <a:t>Keine automatischen Informationen</a:t>
            </a:r>
          </a:p>
          <a:p>
            <a:pPr lvl="1">
              <a:buClr>
                <a:srgbClr val="FF0000"/>
              </a:buClr>
            </a:pPr>
            <a:r>
              <a:rPr lang="de-DE" dirty="0" smtClean="0"/>
              <a:t>Nur String-Parameter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5510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D">
  <a:themeElements>
    <a:clrScheme name="Lariss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Drag_n_Drop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Lariss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DD_neu</Template>
  <TotalTime>0</TotalTime>
  <Words>432</Words>
  <Application>Microsoft Office PowerPoint</Application>
  <PresentationFormat>Bildschirmpräsentation (4:3)</PresentationFormat>
  <Paragraphs>152</Paragraphs>
  <Slides>19</Slides>
  <Notes>13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4" baseType="lpstr">
      <vt:lpstr>Arial</vt:lpstr>
      <vt:lpstr>Arial Narrow</vt:lpstr>
      <vt:lpstr>Calibri</vt:lpstr>
      <vt:lpstr>Wingdings</vt:lpstr>
      <vt:lpstr>DD</vt:lpstr>
      <vt:lpstr>PowerPoint-Präsentation</vt:lpstr>
      <vt:lpstr>Lorenz Hölscher</vt:lpstr>
      <vt:lpstr>Drag'n'Drop</vt:lpstr>
      <vt:lpstr>Ziele</vt:lpstr>
      <vt:lpstr>Maus-Aktionen</vt:lpstr>
      <vt:lpstr>Mögliche Lösungen</vt:lpstr>
      <vt:lpstr>Endlich: Ganz viel Code!</vt:lpstr>
      <vt:lpstr>MouseXXX-Ereignisse</vt:lpstr>
      <vt:lpstr>Funktionen</vt:lpstr>
      <vt:lpstr>SubClassing</vt:lpstr>
      <vt:lpstr>APIs</vt:lpstr>
      <vt:lpstr>Klasse mit event sink</vt:lpstr>
      <vt:lpstr>Access: Best of …</vt:lpstr>
      <vt:lpstr>Kein Access, sondern Forms 2.0</vt:lpstr>
      <vt:lpstr>FilesDropped: SubClassing</vt:lpstr>
      <vt:lpstr>FilesDropped: Hyperlink-Feld</vt:lpstr>
      <vt:lpstr>FilesDropped: UtterAccess</vt:lpstr>
      <vt:lpstr>Zusammenfassung FilesDropped</vt:lpstr>
      <vt:lpstr>Zusammenfassung Drag'n'Drop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Drag'n'Drop</dc:title>
  <dc:creator>Lorenz Hölscher</dc:creator>
  <cp:lastModifiedBy>Lorenz_Sirius</cp:lastModifiedBy>
  <cp:revision>135</cp:revision>
  <dcterms:created xsi:type="dcterms:W3CDTF">2015-06-24T13:03:44Z</dcterms:created>
  <dcterms:modified xsi:type="dcterms:W3CDTF">2015-10-19T06:04:30Z</dcterms:modified>
</cp:coreProperties>
</file>