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notesSlides/notesSlide18.xml" ContentType="application/vnd.openxmlformats-officedocument.presentationml.notesSlide+xml"/>
  <Override PartName="/ppt/tags/tag17.xml" ContentType="application/vnd.openxmlformats-officedocument.presentationml.tags+xml"/>
  <Override PartName="/ppt/notesSlides/notesSlide19.xml" ContentType="application/vnd.openxmlformats-officedocument.presentationml.notesSlide+xml"/>
  <Override PartName="/ppt/tags/tag18.xml" ContentType="application/vnd.openxmlformats-officedocument.presentationml.tags+xml"/>
  <Override PartName="/ppt/notesSlides/notesSlide20.xml" ContentType="application/vnd.openxmlformats-officedocument.presentationml.notesSlide+xml"/>
  <Override PartName="/ppt/tags/tag19.xml" ContentType="application/vnd.openxmlformats-officedocument.presentationml.tags+xml"/>
  <Override PartName="/ppt/notesSlides/notesSlide21.xml" ContentType="application/vnd.openxmlformats-officedocument.presentationml.notesSlide+xml"/>
  <Override PartName="/ppt/tags/tag20.xml" ContentType="application/vnd.openxmlformats-officedocument.presentationml.tags+xml"/>
  <Override PartName="/ppt/notesSlides/notesSlide22.xml" ContentType="application/vnd.openxmlformats-officedocument.presentationml.notesSlide+xml"/>
  <Override PartName="/ppt/tags/tag21.xml" ContentType="application/vnd.openxmlformats-officedocument.presentationml.tags+xml"/>
  <Override PartName="/ppt/notesSlides/notesSlide23.xml" ContentType="application/vnd.openxmlformats-officedocument.presentationml.notesSlide+xml"/>
  <Override PartName="/ppt/tags/tag22.xml" ContentType="application/vnd.openxmlformats-officedocument.presentationml.tags+xml"/>
  <Override PartName="/ppt/notesSlides/notesSlide24.xml" ContentType="application/vnd.openxmlformats-officedocument.presentationml.notesSlide+xml"/>
  <Override PartName="/ppt/tags/tag23.xml" ContentType="application/vnd.openxmlformats-officedocument.presentationml.tags+xml"/>
  <Override PartName="/ppt/notesSlides/notesSlide25.xml" ContentType="application/vnd.openxmlformats-officedocument.presentationml.notesSlide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ppt/tags/tag25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26.xml" ContentType="application/vnd.openxmlformats-officedocument.presentationml.tags+xml"/>
  <Override PartName="/ppt/notesSlides/notesSlide29.xml" ContentType="application/vnd.openxmlformats-officedocument.presentationml.notesSlide+xml"/>
  <Override PartName="/ppt/tags/tag27.xml" ContentType="application/vnd.openxmlformats-officedocument.presentationml.tags+xml"/>
  <Override PartName="/ppt/notesSlides/notesSlide30.xml" ContentType="application/vnd.openxmlformats-officedocument.presentationml.notesSlide+xml"/>
  <Override PartName="/ppt/tags/tag28.xml" ContentType="application/vnd.openxmlformats-officedocument.presentationml.tags+xml"/>
  <Override PartName="/ppt/notesSlides/notesSlide31.xml" ContentType="application/vnd.openxmlformats-officedocument.presentationml.notesSlide+xml"/>
  <Override PartName="/ppt/tags/tag29.xml" ContentType="application/vnd.openxmlformats-officedocument.presentationml.tags+xml"/>
  <Override PartName="/ppt/notesSlides/notesSlide32.xml" ContentType="application/vnd.openxmlformats-officedocument.presentationml.notesSlide+xml"/>
  <Override PartName="/ppt/tags/tag30.xml" ContentType="application/vnd.openxmlformats-officedocument.presentationml.tags+xml"/>
  <Override PartName="/ppt/notesSlides/notesSlide33.xml" ContentType="application/vnd.openxmlformats-officedocument.presentationml.notesSlide+xml"/>
  <Override PartName="/ppt/tags/tag31.xml" ContentType="application/vnd.openxmlformats-officedocument.presentationml.tags+xml"/>
  <Override PartName="/ppt/notesSlides/notesSlide34.xml" ContentType="application/vnd.openxmlformats-officedocument.presentationml.notesSlide+xml"/>
  <Override PartName="/ppt/tags/tag32.xml" ContentType="application/vnd.openxmlformats-officedocument.presentationml.tags+xml"/>
  <Override PartName="/ppt/notesSlides/notesSlide35.xml" ContentType="application/vnd.openxmlformats-officedocument.presentationml.notesSlide+xml"/>
  <Override PartName="/ppt/tags/tag33.xml" ContentType="application/vnd.openxmlformats-officedocument.presentationml.tags+xml"/>
  <Override PartName="/ppt/notesSlides/notesSlide36.xml" ContentType="application/vnd.openxmlformats-officedocument.presentationml.notesSlide+xml"/>
  <Override PartName="/ppt/tags/tag34.xml" ContentType="application/vnd.openxmlformats-officedocument.presentationml.tags+xml"/>
  <Override PartName="/ppt/notesSlides/notesSlide37.xml" ContentType="application/vnd.openxmlformats-officedocument.presentationml.notesSlide+xml"/>
  <Override PartName="/ppt/tags/tag35.xml" ContentType="application/vnd.openxmlformats-officedocument.presentationml.tags+xml"/>
  <Override PartName="/ppt/notesSlides/notesSlide38.xml" ContentType="application/vnd.openxmlformats-officedocument.presentationml.notesSlide+xml"/>
  <Override PartName="/ppt/tags/tag36.xml" ContentType="application/vnd.openxmlformats-officedocument.presentationml.tags+xml"/>
  <Override PartName="/ppt/notesSlides/notesSlide39.xml" ContentType="application/vnd.openxmlformats-officedocument.presentationml.notesSlide+xml"/>
  <Override PartName="/ppt/tags/tag37.xml" ContentType="application/vnd.openxmlformats-officedocument.presentationml.tags+xml"/>
  <Override PartName="/ppt/notesSlides/notesSlide40.xml" ContentType="application/vnd.openxmlformats-officedocument.presentationml.notesSlide+xml"/>
  <Override PartName="/ppt/tags/tag38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39.xml" ContentType="application/vnd.openxmlformats-officedocument.presentationml.tags+xml"/>
  <Override PartName="/ppt/notesSlides/notesSlide44.xml" ContentType="application/vnd.openxmlformats-officedocument.presentationml.notesSlide+xml"/>
  <Override PartName="/ppt/tags/tag40.xml" ContentType="application/vnd.openxmlformats-officedocument.presentationml.tags+xml"/>
  <Override PartName="/ppt/notesSlides/notesSlide45.xml" ContentType="application/vnd.openxmlformats-officedocument.presentationml.notesSlide+xml"/>
  <Override PartName="/ppt/tags/tag41.xml" ContentType="application/vnd.openxmlformats-officedocument.presentationml.tags+xml"/>
  <Override PartName="/ppt/notesSlides/notesSlide46.xml" ContentType="application/vnd.openxmlformats-officedocument.presentationml.notesSlide+xml"/>
  <Override PartName="/ppt/tags/tag42.xml" ContentType="application/vnd.openxmlformats-officedocument.presentationml.tags+xml"/>
  <Override PartName="/ppt/notesSlides/notesSlide47.xml" ContentType="application/vnd.openxmlformats-officedocument.presentationml.notesSlide+xml"/>
  <Override PartName="/ppt/tags/tag43.xml" ContentType="application/vnd.openxmlformats-officedocument.presentationml.tags+xml"/>
  <Override PartName="/ppt/notesSlides/notesSlide48.xml" ContentType="application/vnd.openxmlformats-officedocument.presentationml.notesSlide+xml"/>
  <Override PartName="/ppt/tags/tag44.xml" ContentType="application/vnd.openxmlformats-officedocument.presentationml.tags+xml"/>
  <Override PartName="/ppt/notesSlides/notesSlide49.xml" ContentType="application/vnd.openxmlformats-officedocument.presentationml.notesSlide+xml"/>
  <Override PartName="/ppt/tags/tag45.xml" ContentType="application/vnd.openxmlformats-officedocument.presentationml.tags+xml"/>
  <Override PartName="/ppt/notesSlides/notesSlide50.xml" ContentType="application/vnd.openxmlformats-officedocument.presentationml.notesSlide+xml"/>
  <Override PartName="/ppt/tags/tag46.xml" ContentType="application/vnd.openxmlformats-officedocument.presentationml.tags+xml"/>
  <Override PartName="/ppt/notesSlides/notesSlide51.xml" ContentType="application/vnd.openxmlformats-officedocument.presentationml.notesSlide+xml"/>
  <Override PartName="/ppt/tags/tag47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48.xml" ContentType="application/vnd.openxmlformats-officedocument.presentationml.tags+xml"/>
  <Override PartName="/ppt/notesSlides/notesSlide54.xml" ContentType="application/vnd.openxmlformats-officedocument.presentationml.notesSlide+xml"/>
  <Override PartName="/ppt/tags/tag49.xml" ContentType="application/vnd.openxmlformats-officedocument.presentationml.tags+xml"/>
  <Override PartName="/ppt/notesSlides/notesSlide55.xml" ContentType="application/vnd.openxmlformats-officedocument.presentationml.notesSlide+xml"/>
  <Override PartName="/ppt/tags/tag50.xml" ContentType="application/vnd.openxmlformats-officedocument.presentationml.tags+xml"/>
  <Override PartName="/ppt/notesSlides/notesSlide56.xml" ContentType="application/vnd.openxmlformats-officedocument.presentationml.notesSlide+xml"/>
  <Override PartName="/ppt/tags/tag51.xml" ContentType="application/vnd.openxmlformats-officedocument.presentationml.tags+xml"/>
  <Override PartName="/ppt/notesSlides/notesSlide57.xml" ContentType="application/vnd.openxmlformats-officedocument.presentationml.notesSlide+xml"/>
  <Override PartName="/ppt/tags/tag52.xml" ContentType="application/vnd.openxmlformats-officedocument.presentationml.tags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tags/tag53.xml" ContentType="application/vnd.openxmlformats-officedocument.presentationml.tags+xml"/>
  <Override PartName="/ppt/notesSlides/notesSlide60.xml" ContentType="application/vnd.openxmlformats-officedocument.presentationml.notesSlide+xml"/>
  <Override PartName="/ppt/tags/tag54.xml" ContentType="application/vnd.openxmlformats-officedocument.presentationml.tags+xml"/>
  <Override PartName="/ppt/notesSlides/notesSlide61.xml" ContentType="application/vnd.openxmlformats-officedocument.presentationml.notesSlide+xml"/>
  <Override PartName="/ppt/tags/tag55.xml" ContentType="application/vnd.openxmlformats-officedocument.presentationml.tags+xml"/>
  <Override PartName="/ppt/notesSlides/notesSlide6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6" r:id="rId2"/>
  </p:sldMasterIdLst>
  <p:notesMasterIdLst>
    <p:notesMasterId r:id="rId68"/>
  </p:notesMasterIdLst>
  <p:sldIdLst>
    <p:sldId id="281" r:id="rId3"/>
    <p:sldId id="286" r:id="rId4"/>
    <p:sldId id="278" r:id="rId5"/>
    <p:sldId id="419" r:id="rId6"/>
    <p:sldId id="443" r:id="rId7"/>
    <p:sldId id="387" r:id="rId8"/>
    <p:sldId id="386" r:id="rId9"/>
    <p:sldId id="339" r:id="rId10"/>
    <p:sldId id="340" r:id="rId11"/>
    <p:sldId id="284" r:id="rId12"/>
    <p:sldId id="342" r:id="rId13"/>
    <p:sldId id="343" r:id="rId14"/>
    <p:sldId id="452" r:id="rId15"/>
    <p:sldId id="453" r:id="rId16"/>
    <p:sldId id="454" r:id="rId17"/>
    <p:sldId id="455" r:id="rId18"/>
    <p:sldId id="456" r:id="rId19"/>
    <p:sldId id="312" r:id="rId20"/>
    <p:sldId id="330" r:id="rId21"/>
    <p:sldId id="331" r:id="rId22"/>
    <p:sldId id="332" r:id="rId23"/>
    <p:sldId id="334" r:id="rId24"/>
    <p:sldId id="313" r:id="rId25"/>
    <p:sldId id="319" r:id="rId26"/>
    <p:sldId id="318" r:id="rId27"/>
    <p:sldId id="320" r:id="rId28"/>
    <p:sldId id="321" r:id="rId29"/>
    <p:sldId id="322" r:id="rId30"/>
    <p:sldId id="323" r:id="rId31"/>
    <p:sldId id="324" r:id="rId32"/>
    <p:sldId id="431" r:id="rId33"/>
    <p:sldId id="432" r:id="rId34"/>
    <p:sldId id="433" r:id="rId35"/>
    <p:sldId id="394" r:id="rId36"/>
    <p:sldId id="369" r:id="rId37"/>
    <p:sldId id="367" r:id="rId38"/>
    <p:sldId id="391" r:id="rId39"/>
    <p:sldId id="425" r:id="rId40"/>
    <p:sldId id="424" r:id="rId41"/>
    <p:sldId id="446" r:id="rId42"/>
    <p:sldId id="426" r:id="rId43"/>
    <p:sldId id="370" r:id="rId44"/>
    <p:sldId id="392" r:id="rId45"/>
    <p:sldId id="377" r:id="rId46"/>
    <p:sldId id="393" r:id="rId47"/>
    <p:sldId id="401" r:id="rId48"/>
    <p:sldId id="413" r:id="rId49"/>
    <p:sldId id="395" r:id="rId50"/>
    <p:sldId id="388" r:id="rId51"/>
    <p:sldId id="398" r:id="rId52"/>
    <p:sldId id="397" r:id="rId53"/>
    <p:sldId id="396" r:id="rId54"/>
    <p:sldId id="468" r:id="rId55"/>
    <p:sldId id="449" r:id="rId56"/>
    <p:sldId id="448" r:id="rId57"/>
    <p:sldId id="414" r:id="rId58"/>
    <p:sldId id="417" r:id="rId59"/>
    <p:sldId id="404" r:id="rId60"/>
    <p:sldId id="410" r:id="rId61"/>
    <p:sldId id="408" r:id="rId62"/>
    <p:sldId id="450" r:id="rId63"/>
    <p:sldId id="421" r:id="rId64"/>
    <p:sldId id="422" r:id="rId65"/>
    <p:sldId id="411" r:id="rId66"/>
    <p:sldId id="451" r:id="rId67"/>
  </p:sldIdLst>
  <p:sldSz cx="12192000" cy="6858000"/>
  <p:notesSz cx="6858000" cy="9144000"/>
  <p:embeddedFontLst>
    <p:embeddedFont>
      <p:font typeface="Gill_Sans-Bold" panose="020B0500000000000000" pitchFamily="34" charset="0"/>
      <p:regular r:id="rId69"/>
    </p:embeddedFont>
    <p:embeddedFont>
      <p:font typeface="Gill Sans MT" panose="020B0502020104020203" pitchFamily="34" charset="0"/>
      <p:regular r:id="rId70"/>
      <p:bold r:id="rId71"/>
      <p:italic r:id="rId72"/>
      <p:boldItalic r:id="rId73"/>
    </p:embeddedFont>
    <p:embeddedFont>
      <p:font typeface="A Charming Font" panose="00000400000000000000" pitchFamily="2" charset="0"/>
      <p:regular r:id="rId74"/>
    </p:embeddedFont>
    <p:embeddedFont>
      <p:font typeface="Garamond" panose="02020404030301010803" pitchFamily="18" charset="0"/>
      <p:regular r:id="rId75"/>
      <p:bold r:id="rId76"/>
      <p:italic r:id="rId77"/>
      <p:boldItalic r:id="rId78"/>
    </p:embeddedFont>
    <p:embeddedFont>
      <p:font typeface="Arial Narrow" panose="020B0606020202030204" pitchFamily="34" charset="0"/>
      <p:regular r:id="rId79"/>
      <p:bold r:id="rId80"/>
      <p:italic r:id="rId81"/>
      <p:boldItalic r:id="rId82"/>
    </p:embeddedFont>
    <p:embeddedFont>
      <p:font typeface="Calibri" panose="020F0502020204030204" pitchFamily="34" charset="0"/>
      <p:regular r:id="rId83"/>
      <p:bold r:id="rId84"/>
      <p:italic r:id="rId85"/>
      <p:boldItalic r:id="rId86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stbild" id="{CFE1E0BC-29F5-4668-BD7D-107D8AB60B34}">
          <p14:sldIdLst>
            <p14:sldId id="281"/>
            <p14:sldId id="286"/>
          </p14:sldIdLst>
        </p14:section>
        <p14:section name="Vorspann" id="{CE68C115-707D-402F-A93F-CE8467F54294}">
          <p14:sldIdLst>
            <p14:sldId id="278"/>
            <p14:sldId id="419"/>
            <p14:sldId id="443"/>
            <p14:sldId id="387"/>
            <p14:sldId id="386"/>
            <p14:sldId id="339"/>
            <p14:sldId id="340"/>
            <p14:sldId id="284"/>
            <p14:sldId id="342"/>
            <p14:sldId id="343"/>
            <p14:sldId id="452"/>
            <p14:sldId id="453"/>
            <p14:sldId id="454"/>
            <p14:sldId id="455"/>
            <p14:sldId id="456"/>
          </p14:sldIdLst>
        </p14:section>
        <p14:section name="Gruppengröße" id="{BC23CE03-F768-4CD2-B754-D2884FE823D3}">
          <p14:sldIdLst>
            <p14:sldId id="312"/>
            <p14:sldId id="330"/>
            <p14:sldId id="331"/>
            <p14:sldId id="332"/>
          </p14:sldIdLst>
        </p14:section>
        <p14:section name="Trainer" id="{D70065A4-086B-4109-B065-8F82E524E3C0}">
          <p14:sldIdLst>
            <p14:sldId id="334"/>
            <p14:sldId id="313"/>
            <p14:sldId id="319"/>
            <p14:sldId id="318"/>
            <p14:sldId id="320"/>
            <p14:sldId id="321"/>
            <p14:sldId id="322"/>
            <p14:sldId id="323"/>
            <p14:sldId id="324"/>
          </p14:sldIdLst>
        </p14:section>
        <p14:section name="Seminar-Stil" id="{E225DBF5-98FC-4C04-9B59-4478932C0C8E}">
          <p14:sldIdLst>
            <p14:sldId id="431"/>
            <p14:sldId id="432"/>
            <p14:sldId id="433"/>
            <p14:sldId id="394"/>
            <p14:sldId id="369"/>
            <p14:sldId id="367"/>
            <p14:sldId id="391"/>
            <p14:sldId id="425"/>
            <p14:sldId id="424"/>
            <p14:sldId id="446"/>
            <p14:sldId id="426"/>
            <p14:sldId id="370"/>
            <p14:sldId id="392"/>
            <p14:sldId id="377"/>
            <p14:sldId id="393"/>
            <p14:sldId id="401"/>
            <p14:sldId id="413"/>
            <p14:sldId id="395"/>
            <p14:sldId id="388"/>
            <p14:sldId id="398"/>
            <p14:sldId id="397"/>
            <p14:sldId id="396"/>
            <p14:sldId id="468"/>
            <p14:sldId id="449"/>
            <p14:sldId id="448"/>
          </p14:sldIdLst>
        </p14:section>
        <p14:section name="Fazit, Abschluss" id="{BC5FDA6D-C9AA-4AB7-9DD9-9AAEDD3DE2AE}">
          <p14:sldIdLst>
            <p14:sldId id="414"/>
            <p14:sldId id="417"/>
            <p14:sldId id="404"/>
            <p14:sldId id="410"/>
            <p14:sldId id="408"/>
            <p14:sldId id="450"/>
            <p14:sldId id="421"/>
            <p14:sldId id="422"/>
            <p14:sldId id="411"/>
            <p14:sldId id="45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1805"/>
    <a:srgbClr val="D900D9"/>
    <a:srgbClr val="CC00CC"/>
    <a:srgbClr val="969696"/>
    <a:srgbClr val="FFFFFF"/>
    <a:srgbClr val="5D949E"/>
    <a:srgbClr val="1F5FA0"/>
    <a:srgbClr val="008000"/>
    <a:srgbClr val="000000"/>
    <a:srgbClr val="7BA8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Mittlere Formatvorlage 4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2838BEF-8BB2-4498-84A7-C5851F593DF1}" styleName="Mittlere Formatvorlage 4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73" autoAdjust="0"/>
    <p:restoredTop sz="69493" autoAdjust="0"/>
  </p:normalViewPr>
  <p:slideViewPr>
    <p:cSldViewPr snapToGrid="0">
      <p:cViewPr varScale="1">
        <p:scale>
          <a:sx n="60" d="100"/>
          <a:sy n="60" d="100"/>
        </p:scale>
        <p:origin x="1752" y="42"/>
      </p:cViewPr>
      <p:guideLst/>
    </p:cSldViewPr>
  </p:slideViewPr>
  <p:outlineViewPr>
    <p:cViewPr>
      <p:scale>
        <a:sx n="33" d="100"/>
        <a:sy n="33" d="100"/>
      </p:scale>
      <p:origin x="0" y="-654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notesMaster" Target="notesMasters/notesMaster1.xml"/><Relationship Id="rId76" Type="http://schemas.openxmlformats.org/officeDocument/2006/relationships/font" Target="fonts/font8.fntdata"/><Relationship Id="rId84" Type="http://schemas.openxmlformats.org/officeDocument/2006/relationships/font" Target="fonts/font16.fntdata"/><Relationship Id="rId89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font" Target="fonts/font6.fntdata"/><Relationship Id="rId79" Type="http://schemas.openxmlformats.org/officeDocument/2006/relationships/font" Target="fonts/font11.fntdata"/><Relationship Id="rId87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font" Target="fonts/font14.fntdata"/><Relationship Id="rId90" Type="http://schemas.openxmlformats.org/officeDocument/2006/relationships/tableStyles" Target="tableStyle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font" Target="fonts/font1.fntdata"/><Relationship Id="rId77" Type="http://schemas.openxmlformats.org/officeDocument/2006/relationships/font" Target="fonts/font9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font" Target="fonts/font4.fntdata"/><Relationship Id="rId80" Type="http://schemas.openxmlformats.org/officeDocument/2006/relationships/font" Target="fonts/font12.fntdata"/><Relationship Id="rId85" Type="http://schemas.openxmlformats.org/officeDocument/2006/relationships/font" Target="fonts/font17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font" Target="fonts/font2.fntdata"/><Relationship Id="rId75" Type="http://schemas.openxmlformats.org/officeDocument/2006/relationships/font" Target="fonts/font7.fntdata"/><Relationship Id="rId83" Type="http://schemas.openxmlformats.org/officeDocument/2006/relationships/font" Target="fonts/font15.fntdata"/><Relationship Id="rId88" Type="http://schemas.openxmlformats.org/officeDocument/2006/relationships/viewProps" Target="viewProps.xml"/><Relationship Id="rId9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font" Target="fonts/font5.fntdata"/><Relationship Id="rId78" Type="http://schemas.openxmlformats.org/officeDocument/2006/relationships/font" Target="fonts/font10.fntdata"/><Relationship Id="rId81" Type="http://schemas.openxmlformats.org/officeDocument/2006/relationships/font" Target="fonts/font13.fntdata"/><Relationship Id="rId86" Type="http://schemas.openxmlformats.org/officeDocument/2006/relationships/font" Target="fonts/font18.fntdata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11A1E-BC86-4B40-BF3A-C274F63BDCB8}" type="datetimeFigureOut">
              <a:rPr lang="de-DE" smtClean="0"/>
              <a:t>23.10.2017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33539-5F54-44C2-AB0B-01E3A276A47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8953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Alle enthaltenen Bilder sind mit "Muster" markiert, damit sie </a:t>
            </a:r>
            <a:r>
              <a:rPr lang="de-DE"/>
              <a:t>nicht frei </a:t>
            </a:r>
            <a:r>
              <a:rPr lang="de-DE" dirty="0"/>
              <a:t>weitergegeben werden.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43415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06660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8002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778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0378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30502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29873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0490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7776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3520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5563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6039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72754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74135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6286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1290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093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99008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57909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276287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92271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32645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7993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716803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47282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3541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3541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8613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50133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744677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63037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825048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5000"/>
              </a:lnSpc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6354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012727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93024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697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195928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539738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69170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11942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49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4822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321732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24874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4263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59363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330713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47579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311683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15673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003432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37094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59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791256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975137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203640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8171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25254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154695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5000"/>
              </a:lnSpc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868576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65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0539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0822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06660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33539-5F54-44C2-AB0B-01E3A276A473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54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2088" y="1122363"/>
            <a:ext cx="11807825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92088" y="3602038"/>
            <a:ext cx="11807825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625374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41573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22854" y="4555958"/>
            <a:ext cx="10377059" cy="1011533"/>
          </a:xfrm>
        </p:spPr>
        <p:txBody>
          <a:bodyPr anchor="b"/>
          <a:lstStyle>
            <a:lvl1pPr algn="r">
              <a:defRPr sz="6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Titelmasterformat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622854" y="5593492"/>
            <a:ext cx="10377059" cy="496158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192088" y="1844676"/>
            <a:ext cx="3994901" cy="4678398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750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682775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799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Buch/Weidenman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 userDrawn="1"/>
        </p:nvSpPr>
        <p:spPr>
          <a:xfrm rot="16200000">
            <a:off x="10935449" y="5601446"/>
            <a:ext cx="2213810" cy="299293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vert="horz" lIns="36000" tIns="36000" rIns="36000" bIns="36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000" dirty="0">
                <a:solidFill>
                  <a:schemeClr val="bg1"/>
                </a:solidFill>
                <a:latin typeface="+mn-lt"/>
              </a:rPr>
              <a:t>Bernd Weidenmann:</a:t>
            </a:r>
          </a:p>
        </p:txBody>
      </p:sp>
      <p:sp>
        <p:nvSpPr>
          <p:cNvPr id="3" name="Titel 1"/>
          <p:cNvSpPr txBox="1">
            <a:spLocks/>
          </p:cNvSpPr>
          <p:nvPr userDrawn="1"/>
        </p:nvSpPr>
        <p:spPr>
          <a:xfrm rot="16200000">
            <a:off x="9720261" y="2172445"/>
            <a:ext cx="4644189" cy="299293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36000" tIns="36000" rIns="36000" bIns="36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000" dirty="0">
                <a:solidFill>
                  <a:schemeClr val="bg1"/>
                </a:solidFill>
                <a:latin typeface="+mn-lt"/>
              </a:rPr>
              <a:t> Erfolgreiche Kurse und Seminare</a:t>
            </a:r>
          </a:p>
        </p:txBody>
      </p:sp>
    </p:spTree>
    <p:extLst>
      <p:ext uri="{BB962C8B-B14F-4D97-AF65-F5344CB8AC3E}">
        <p14:creationId xmlns:p14="http://schemas.microsoft.com/office/powerpoint/2010/main" val="191279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176" y="1444831"/>
            <a:ext cx="8134139" cy="5382412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5454316" y="3188178"/>
            <a:ext cx="4347410" cy="2478505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 userDrawn="1"/>
        </p:nvSpPr>
        <p:spPr>
          <a:xfrm>
            <a:off x="5454316" y="3932250"/>
            <a:ext cx="4347410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de-DE" sz="12000" b="1" spc="80" baseline="0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ill_Sans-Bold" panose="020B0500000000000000" pitchFamily="34" charset="0"/>
              </a:rPr>
              <a:t>Demo</a:t>
            </a:r>
          </a:p>
        </p:txBody>
      </p:sp>
      <p:sp>
        <p:nvSpPr>
          <p:cNvPr id="5" name="Abgerundete rechteckige Legende 4"/>
          <p:cNvSpPr/>
          <p:nvPr userDrawn="1"/>
        </p:nvSpPr>
        <p:spPr>
          <a:xfrm>
            <a:off x="4804991" y="348343"/>
            <a:ext cx="5456609" cy="2133599"/>
          </a:xfrm>
          <a:prstGeom prst="wedgeRoundRectCallout">
            <a:avLst>
              <a:gd name="adj1" fmla="val -46124"/>
              <a:gd name="adj2" fmla="val 64220"/>
              <a:gd name="adj3" fmla="val 16667"/>
            </a:avLst>
          </a:prstGeom>
          <a:solidFill>
            <a:schemeClr val="bg1">
              <a:lumMod val="95000"/>
            </a:schemeClr>
          </a:solidFill>
          <a:ln w="1905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/>
          </p:nvPr>
        </p:nvSpPr>
        <p:spPr>
          <a:xfrm>
            <a:off x="4995863" y="538163"/>
            <a:ext cx="5026025" cy="1731962"/>
          </a:xfrm>
        </p:spPr>
        <p:txBody>
          <a:bodyPr anchor="ctr"/>
          <a:lstStyle>
            <a:lvl1pPr marL="0" algn="ctr">
              <a:lnSpc>
                <a:spcPct val="80000"/>
              </a:lnSpc>
              <a:spcBef>
                <a:spcPts val="0"/>
              </a:spcBef>
              <a:buFontTx/>
              <a:buNone/>
              <a:defRPr sz="5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FontTx/>
              <a:buNone/>
              <a:defRPr sz="5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FontTx/>
              <a:buNone/>
              <a:defRPr sz="5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FontTx/>
              <a:buNone/>
              <a:defRPr sz="5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FontTx/>
              <a:buNone/>
              <a:defRPr sz="5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5610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21379542"/>
      </p:ext>
    </p:extLst>
  </p:cSld>
  <p:clrMapOvr>
    <a:masterClrMapping/>
  </p:clrMapOvr>
  <p:transition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92087" y="296863"/>
            <a:ext cx="11807825" cy="1476375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92087" y="1844675"/>
            <a:ext cx="11807825" cy="4679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58492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9" r:id="rId6"/>
    <p:sldLayoutId id="2147483658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 spc="30" baseline="0">
          <a:solidFill>
            <a:schemeClr val="accent1">
              <a:lumMod val="75000"/>
            </a:schemeClr>
          </a:solidFill>
          <a:latin typeface="Gill_Sans-Bold" panose="020B0500000000000000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Tx/>
        <a:buSzPct val="100000"/>
        <a:buFontTx/>
        <a:buNone/>
        <a:defRPr sz="3200" b="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b="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ill Sans MT" panose="020B05020201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 userDrawn="1">
          <p15:clr>
            <a:srgbClr val="F26B43"/>
          </p15:clr>
        </p15:guide>
        <p15:guide id="2" pos="121" userDrawn="1">
          <p15:clr>
            <a:srgbClr val="F26B43"/>
          </p15:clr>
        </p15:guide>
        <p15:guide id="3" pos="7559" userDrawn="1">
          <p15:clr>
            <a:srgbClr val="F26B43"/>
          </p15:clr>
        </p15:guide>
        <p15:guide id="4" orient="horz" pos="4110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  <p15:guide id="6" orient="horz" pos="1117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Garamond" panose="02020404030301010803" pitchFamily="18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CD446B-5FE0-4E24-AFF0-8DBA2B7D5B74}" type="slidenum">
              <a:rPr lang="en-US" altLang="de-DE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‹Nr.›</a:t>
            </a:fld>
            <a:endParaRPr lang="en-US" altLang="de-DE">
              <a:solidFill>
                <a:srgbClr val="FFFFFF"/>
              </a:solidFill>
            </a:endParaRPr>
          </a:p>
        </p:txBody>
      </p:sp>
      <p:pic>
        <p:nvPicPr>
          <p:cNvPr id="32781" name="Picture 13"/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84" name="Rectangle 16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Slide Title</a:t>
            </a:r>
          </a:p>
        </p:txBody>
      </p:sp>
      <p:sp>
        <p:nvSpPr>
          <p:cNvPr id="32785" name="Rectangle 1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752600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/>
              <a:t>Bullet 1</a:t>
            </a:r>
          </a:p>
          <a:p>
            <a:pPr lvl="1"/>
            <a:r>
              <a:rPr lang="en-US" altLang="de-DE"/>
              <a:t>Bullet 2</a:t>
            </a:r>
          </a:p>
          <a:p>
            <a:pPr lvl="2"/>
            <a:r>
              <a:rPr lang="en-US" altLang="de-DE"/>
              <a:t>Bullet 3</a:t>
            </a:r>
          </a:p>
          <a:p>
            <a:pPr lvl="3"/>
            <a:r>
              <a:rPr lang="en-US" altLang="de-DE"/>
              <a:t>Bullet 4</a:t>
            </a:r>
          </a:p>
          <a:p>
            <a:pPr lvl="4"/>
            <a:r>
              <a:rPr lang="en-US" altLang="de-DE"/>
              <a:t>Bullet 6</a:t>
            </a:r>
          </a:p>
        </p:txBody>
      </p:sp>
    </p:spTree>
    <p:extLst>
      <p:ext uri="{BB962C8B-B14F-4D97-AF65-F5344CB8AC3E}">
        <p14:creationId xmlns:p14="http://schemas.microsoft.com/office/powerpoint/2010/main" val="16152420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</p:sldLayoutIdLst>
  <p:transition>
    <p:push/>
  </p:transition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2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q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q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deo2brain.com/de/videotraining/access-hilfe-zur-eigenen-datenbank-anzeigen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4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4" Type="http://schemas.openxmlformats.org/officeDocument/2006/relationships/image" Target="../media/image1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image" Target="../media/image17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5.xml"/><Relationship Id="rId5" Type="http://schemas.openxmlformats.org/officeDocument/2006/relationships/image" Target="../media/image8.png"/><Relationship Id="rId4" Type="http://schemas.openxmlformats.org/officeDocument/2006/relationships/image" Target="../media/image1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38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5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8.xml"/><Relationship Id="rId4" Type="http://schemas.openxmlformats.org/officeDocument/2006/relationships/image" Target="../media/image3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Relationship Id="rId5" Type="http://schemas.openxmlformats.org/officeDocument/2006/relationships/image" Target="../media/image8.png"/><Relationship Id="rId4" Type="http://schemas.openxmlformats.org/officeDocument/2006/relationships/image" Target="../media/image3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2.xml"/><Relationship Id="rId5" Type="http://schemas.openxmlformats.org/officeDocument/2006/relationships/image" Target="../media/image8.png"/><Relationship Id="rId4" Type="http://schemas.openxmlformats.org/officeDocument/2006/relationships/image" Target="../media/image34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3.xml"/><Relationship Id="rId4" Type="http://schemas.openxmlformats.org/officeDocument/2006/relationships/image" Target="../media/image3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4.xml"/><Relationship Id="rId6" Type="http://schemas.openxmlformats.org/officeDocument/2006/relationships/image" Target="../media/image30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7.xml"/><Relationship Id="rId6" Type="http://schemas.openxmlformats.org/officeDocument/2006/relationships/image" Target="../media/image40.jpg"/><Relationship Id="rId5" Type="http://schemas.openxmlformats.org/officeDocument/2006/relationships/image" Target="../media/image39.png"/><Relationship Id="rId4" Type="http://schemas.openxmlformats.org/officeDocument/2006/relationships/image" Target="../media/image38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8.xml"/><Relationship Id="rId4" Type="http://schemas.openxmlformats.org/officeDocument/2006/relationships/image" Target="../media/image4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1.xml"/><Relationship Id="rId5" Type="http://schemas.openxmlformats.org/officeDocument/2006/relationships/image" Target="../media/image8.png"/><Relationship Id="rId4" Type="http://schemas.openxmlformats.org/officeDocument/2006/relationships/image" Target="../media/image42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4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notesSlide" Target="../notesSlides/notesSlide62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5.xml"/><Relationship Id="rId6" Type="http://schemas.openxmlformats.org/officeDocument/2006/relationships/image" Target="../media/image23.png"/><Relationship Id="rId11" Type="http://schemas.openxmlformats.org/officeDocument/2006/relationships/hyperlink" Target="https://youtu.be/6TMLhQm-TiI" TargetMode="External"/><Relationship Id="rId5" Type="http://schemas.openxmlformats.org/officeDocument/2006/relationships/image" Target="../media/image22.png"/><Relationship Id="rId10" Type="http://schemas.openxmlformats.org/officeDocument/2006/relationships/hyperlink" Target="https://www.video2brain.com/de/videotraining/access-hilfe-zur-eigenen-datenbank-anzeigen" TargetMode="External"/><Relationship Id="rId4" Type="http://schemas.openxmlformats.org/officeDocument/2006/relationships/image" Target="../media/image21.jpeg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14813"/>
            <a:ext cx="1859280" cy="2139696"/>
          </a:xfrm>
          <a:prstGeom prst="rect">
            <a:avLst/>
          </a:prstGeom>
          <a:ln>
            <a:noFill/>
          </a:ln>
        </p:spPr>
      </p:pic>
      <p:sp>
        <p:nvSpPr>
          <p:cNvPr id="8" name="Rechteck 5"/>
          <p:cNvSpPr/>
          <p:nvPr/>
        </p:nvSpPr>
        <p:spPr>
          <a:xfrm rot="10800000">
            <a:off x="11658599" y="6313967"/>
            <a:ext cx="533400" cy="533400"/>
          </a:xfrm>
          <a:custGeom>
            <a:avLst/>
            <a:gdLst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923925 w 923925"/>
              <a:gd name="connsiteY2" fmla="*/ 923925 h 923925"/>
              <a:gd name="connsiteX3" fmla="*/ 0 w 923925"/>
              <a:gd name="connsiteY3" fmla="*/ 923925 h 923925"/>
              <a:gd name="connsiteX4" fmla="*/ 0 w 923925"/>
              <a:gd name="connsiteY4" fmla="*/ 0 h 923925"/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0 w 923925"/>
              <a:gd name="connsiteY2" fmla="*/ 923925 h 923925"/>
              <a:gd name="connsiteX3" fmla="*/ 0 w 923925"/>
              <a:gd name="connsiteY3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925" h="923925">
                <a:moveTo>
                  <a:pt x="0" y="0"/>
                </a:moveTo>
                <a:lnTo>
                  <a:pt x="923925" y="0"/>
                </a:lnTo>
                <a:lnTo>
                  <a:pt x="0" y="923925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>
          <a:xfrm>
            <a:off x="2354580" y="1469858"/>
            <a:ext cx="7551420" cy="3318042"/>
          </a:xfrm>
        </p:spPr>
        <p:txBody>
          <a:bodyPr>
            <a:noAutofit/>
          </a:bodyPr>
          <a:lstStyle/>
          <a:p>
            <a:pPr algn="ctr"/>
            <a:r>
              <a:rPr lang="de-DE" sz="16000" dirty="0">
                <a:blipFill>
                  <a:blip r:embed="rId5"/>
                  <a:tile tx="0" ty="0" sx="100000" sy="100000" flip="none" algn="tl"/>
                </a:blipFill>
              </a:rPr>
              <a:t>Testbild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idx="1"/>
          </p:nvPr>
        </p:nvSpPr>
        <p:spPr>
          <a:xfrm>
            <a:off x="3629978" y="4291742"/>
            <a:ext cx="4004200" cy="496158"/>
          </a:xfrm>
        </p:spPr>
        <p:txBody>
          <a:bodyPr/>
          <a:lstStyle/>
          <a:p>
            <a:pPr algn="l"/>
            <a:r>
              <a:rPr lang="de-DE" dirty="0"/>
              <a:t>Hier gibt es nichts zu sehen…</a:t>
            </a:r>
          </a:p>
        </p:txBody>
      </p:sp>
      <p:sp>
        <p:nvSpPr>
          <p:cNvPr id="16" name="Rechteck 5"/>
          <p:cNvSpPr/>
          <p:nvPr/>
        </p:nvSpPr>
        <p:spPr>
          <a:xfrm rot="5400000">
            <a:off x="11658599" y="0"/>
            <a:ext cx="533400" cy="533400"/>
          </a:xfrm>
          <a:custGeom>
            <a:avLst/>
            <a:gdLst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923925 w 923925"/>
              <a:gd name="connsiteY2" fmla="*/ 923925 h 923925"/>
              <a:gd name="connsiteX3" fmla="*/ 0 w 923925"/>
              <a:gd name="connsiteY3" fmla="*/ 923925 h 923925"/>
              <a:gd name="connsiteX4" fmla="*/ 0 w 923925"/>
              <a:gd name="connsiteY4" fmla="*/ 0 h 923925"/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0 w 923925"/>
              <a:gd name="connsiteY2" fmla="*/ 923925 h 923925"/>
              <a:gd name="connsiteX3" fmla="*/ 0 w 923925"/>
              <a:gd name="connsiteY3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925" h="923925">
                <a:moveTo>
                  <a:pt x="0" y="0"/>
                </a:moveTo>
                <a:lnTo>
                  <a:pt x="923925" y="0"/>
                </a:lnTo>
                <a:lnTo>
                  <a:pt x="0" y="923925"/>
                </a:lnTo>
                <a:lnTo>
                  <a:pt x="0" y="0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5"/>
          <p:cNvSpPr/>
          <p:nvPr/>
        </p:nvSpPr>
        <p:spPr>
          <a:xfrm>
            <a:off x="0" y="0"/>
            <a:ext cx="533400" cy="533400"/>
          </a:xfrm>
          <a:custGeom>
            <a:avLst/>
            <a:gdLst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923925 w 923925"/>
              <a:gd name="connsiteY2" fmla="*/ 923925 h 923925"/>
              <a:gd name="connsiteX3" fmla="*/ 0 w 923925"/>
              <a:gd name="connsiteY3" fmla="*/ 923925 h 923925"/>
              <a:gd name="connsiteX4" fmla="*/ 0 w 923925"/>
              <a:gd name="connsiteY4" fmla="*/ 0 h 923925"/>
              <a:gd name="connsiteX0" fmla="*/ 0 w 923925"/>
              <a:gd name="connsiteY0" fmla="*/ 0 h 923925"/>
              <a:gd name="connsiteX1" fmla="*/ 923925 w 923925"/>
              <a:gd name="connsiteY1" fmla="*/ 0 h 923925"/>
              <a:gd name="connsiteX2" fmla="*/ 0 w 923925"/>
              <a:gd name="connsiteY2" fmla="*/ 923925 h 923925"/>
              <a:gd name="connsiteX3" fmla="*/ 0 w 923925"/>
              <a:gd name="connsiteY3" fmla="*/ 0 h 92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925" h="923925">
                <a:moveTo>
                  <a:pt x="0" y="0"/>
                </a:moveTo>
                <a:lnTo>
                  <a:pt x="923925" y="0"/>
                </a:lnTo>
                <a:lnTo>
                  <a:pt x="0" y="923925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platzhalter 13"/>
          <p:cNvSpPr txBox="1">
            <a:spLocks/>
          </p:cNvSpPr>
          <p:nvPr/>
        </p:nvSpPr>
        <p:spPr>
          <a:xfrm>
            <a:off x="7549114" y="4284358"/>
            <a:ext cx="1520456" cy="49615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…wirklich!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1481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Die Datenbank erklärt sich selber…</a:t>
            </a:r>
          </a:p>
        </p:txBody>
      </p:sp>
    </p:spTree>
    <p:extLst>
      <p:ext uri="{BB962C8B-B14F-4D97-AF65-F5344CB8AC3E}">
        <p14:creationId xmlns:p14="http://schemas.microsoft.com/office/powerpoint/2010/main" val="81268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8312"/>
    </mc:Choice>
    <mc:Fallback xmlns="">
      <p:transition advTm="48312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069026" y="1644394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Die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635855" y="1814468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>
                <a:solidFill>
                  <a:schemeClr val="bg2">
                    <a:lumMod val="50000"/>
                  </a:schemeClr>
                </a:solidFill>
                <a:latin typeface="+mj-lt"/>
              </a:rPr>
              <a:t>Datenbank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534917" y="2401509"/>
            <a:ext cx="2105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wird</a:t>
            </a:r>
          </a:p>
        </p:txBody>
      </p:sp>
      <p:sp>
        <p:nvSpPr>
          <p:cNvPr id="7" name="Textfeld 6"/>
          <p:cNvSpPr txBox="1"/>
          <p:nvPr/>
        </p:nvSpPr>
        <p:spPr>
          <a:xfrm rot="16200000">
            <a:off x="986574" y="2394124"/>
            <a:ext cx="45386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>
                <a:solidFill>
                  <a:srgbClr val="C00000"/>
                </a:solidFill>
                <a:latin typeface="+mj-lt"/>
              </a:rPr>
              <a:t>fremd-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727750" y="2839844"/>
            <a:ext cx="46081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>
                <a:solidFill>
                  <a:srgbClr val="92D050"/>
                </a:solidFill>
                <a:latin typeface="+mj-lt"/>
              </a:rPr>
              <a:t>erklärt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871479" y="-478536"/>
            <a:ext cx="388604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0">
                <a:solidFill>
                  <a:schemeClr val="bg1">
                    <a:lumMod val="65000"/>
                  </a:schemeClr>
                </a:solidFill>
                <a:latin typeface="+mj-lt"/>
              </a:rPr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767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6600"/>
    </mc:Choice>
    <mc:Fallback xmlns="">
      <p:transition advTm="16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/>
              <a:t>Die Datenbank wird von außen erklärt…</a:t>
            </a:r>
          </a:p>
        </p:txBody>
      </p:sp>
      <p:pic>
        <p:nvPicPr>
          <p:cNvPr id="4" name="Grafik 3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938" y="3222983"/>
            <a:ext cx="1495425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3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8580"/>
    </mc:Choice>
    <mc:Fallback xmlns="">
      <p:transition advTm="3858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68949" y="1395042"/>
            <a:ext cx="22420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Webinar</a:t>
            </a:r>
          </a:p>
        </p:txBody>
      </p:sp>
      <p:sp>
        <p:nvSpPr>
          <p:cNvPr id="4" name="Textfeld 3"/>
          <p:cNvSpPr txBox="1"/>
          <p:nvPr/>
        </p:nvSpPr>
        <p:spPr>
          <a:xfrm rot="16200000">
            <a:off x="5797850" y="4536002"/>
            <a:ext cx="2971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Coaching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308587" y="1395042"/>
            <a:ext cx="99221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0" dirty="0">
                <a:solidFill>
                  <a:srgbClr val="CD1805"/>
                </a:solidFill>
                <a:latin typeface="+mj-lt"/>
              </a:rPr>
              <a:t>Schulungen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751624" y="3395590"/>
            <a:ext cx="4608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rgbClr val="008000"/>
                </a:solidFill>
                <a:latin typeface="+mj-lt"/>
              </a:rPr>
              <a:t>Video-Training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205161" y="1205984"/>
            <a:ext cx="38187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Präsenz-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6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4995"/>
    </mc:Choice>
    <mc:Fallback xmlns="">
      <p:transition advTm="44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840585" y="846453"/>
            <a:ext cx="826720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Lern-Video</a:t>
            </a:r>
          </a:p>
        </p:txBody>
      </p:sp>
      <p:sp>
        <p:nvSpPr>
          <p:cNvPr id="3" name="Textfeld 2"/>
          <p:cNvSpPr txBox="1"/>
          <p:nvPr/>
        </p:nvSpPr>
        <p:spPr>
          <a:xfrm rot="16200000">
            <a:off x="3556063" y="926024"/>
            <a:ext cx="1575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 err="1">
                <a:solidFill>
                  <a:srgbClr val="1A9E4C"/>
                </a:solidFill>
                <a:latin typeface="+mj-lt"/>
              </a:rPr>
              <a:t>für's</a:t>
            </a:r>
            <a:endParaRPr lang="de-DE" sz="4000" dirty="0">
              <a:solidFill>
                <a:srgbClr val="1A9E4C"/>
              </a:soli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10142413" y="2356846"/>
            <a:ext cx="1771947" cy="84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200" dirty="0">
                <a:solidFill>
                  <a:srgbClr val="4BFF9C"/>
                </a:solidFill>
                <a:latin typeface="+mj-lt"/>
              </a:rPr>
              <a:t>Headset mit Mikro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725806" y="3258328"/>
            <a:ext cx="202415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Camtasia</a:t>
            </a:r>
            <a:endParaRPr lang="de-DE" sz="4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376056" y="518240"/>
            <a:ext cx="356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Ausrüstung</a:t>
            </a:r>
          </a:p>
        </p:txBody>
      </p:sp>
      <p:sp>
        <p:nvSpPr>
          <p:cNvPr id="14" name="Freihandform 13" hidden="1"/>
          <p:cNvSpPr/>
          <p:nvPr/>
        </p:nvSpPr>
        <p:spPr>
          <a:xfrm>
            <a:off x="0" y="0"/>
            <a:ext cx="11088914" cy="6858000"/>
          </a:xfrm>
          <a:custGeom>
            <a:avLst/>
            <a:gdLst>
              <a:gd name="connsiteX0" fmla="*/ 0 w 11088914"/>
              <a:gd name="connsiteY0" fmla="*/ 0 h 6858000"/>
              <a:gd name="connsiteX1" fmla="*/ 11088914 w 11088914"/>
              <a:gd name="connsiteY1" fmla="*/ 0 h 6858000"/>
              <a:gd name="connsiteX2" fmla="*/ 11088914 w 11088914"/>
              <a:gd name="connsiteY2" fmla="*/ 2031326 h 6858000"/>
              <a:gd name="connsiteX3" fmla="*/ 2133599 w 11088914"/>
              <a:gd name="connsiteY3" fmla="*/ 2031326 h 6858000"/>
              <a:gd name="connsiteX4" fmla="*/ 2133599 w 11088914"/>
              <a:gd name="connsiteY4" fmla="*/ 5297378 h 6858000"/>
              <a:gd name="connsiteX5" fmla="*/ 11088914 w 11088914"/>
              <a:gd name="connsiteY5" fmla="*/ 5297378 h 6858000"/>
              <a:gd name="connsiteX6" fmla="*/ 11088914 w 11088914"/>
              <a:gd name="connsiteY6" fmla="*/ 6858000 h 6858000"/>
              <a:gd name="connsiteX7" fmla="*/ 0 w 11088914"/>
              <a:gd name="connsiteY7" fmla="*/ 6858000 h 6858000"/>
              <a:gd name="connsiteX8" fmla="*/ 0 w 1108891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8914" h="6858000">
                <a:moveTo>
                  <a:pt x="0" y="0"/>
                </a:moveTo>
                <a:lnTo>
                  <a:pt x="11088914" y="0"/>
                </a:lnTo>
                <a:lnTo>
                  <a:pt x="11088914" y="2031326"/>
                </a:lnTo>
                <a:lnTo>
                  <a:pt x="2133599" y="2031326"/>
                </a:lnTo>
                <a:lnTo>
                  <a:pt x="2133599" y="5297378"/>
                </a:lnTo>
                <a:lnTo>
                  <a:pt x="11088914" y="5297378"/>
                </a:lnTo>
                <a:lnTo>
                  <a:pt x="1108891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1725806" y="5077760"/>
            <a:ext cx="2399711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chemeClr val="bg1">
                    <a:lumMod val="50000"/>
                  </a:schemeClr>
                </a:solidFill>
                <a:latin typeface="+mj-lt"/>
              </a:rPr>
              <a:t>CamStudio</a:t>
            </a:r>
            <a:endParaRPr lang="de-DE" sz="4000" dirty="0">
              <a:solidFill>
                <a:schemeClr val="bg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443962" y="4321672"/>
            <a:ext cx="1499748" cy="84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2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Ruhiger Raum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7943711" y="4321672"/>
            <a:ext cx="2170968" cy="84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Schalldichtes Studio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-714352" y="4092768"/>
            <a:ext cx="36720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de-DE" sz="8000" dirty="0">
                <a:solidFill>
                  <a:srgbClr val="FFC000"/>
                </a:solidFill>
                <a:latin typeface="+mj-lt"/>
              </a:rPr>
              <a:t>Screen- </a:t>
            </a:r>
            <a:r>
              <a:rPr lang="de-DE" sz="8000" dirty="0" err="1">
                <a:solidFill>
                  <a:srgbClr val="FFC000"/>
                </a:solidFill>
                <a:latin typeface="+mj-lt"/>
              </a:rPr>
              <a:t>recorder</a:t>
            </a:r>
            <a:endParaRPr lang="de-DE" sz="8000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3833140" y="3647220"/>
            <a:ext cx="144232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rgbClr val="92D050"/>
                </a:solidFill>
                <a:latin typeface="+mj-lt"/>
              </a:rPr>
              <a:t>SnagIt</a:t>
            </a:r>
            <a:endParaRPr lang="de-DE" sz="4000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18" name="Textfeld 17"/>
          <p:cNvSpPr txBox="1"/>
          <p:nvPr/>
        </p:nvSpPr>
        <p:spPr>
          <a:xfrm rot="16200000">
            <a:off x="2653609" y="3778506"/>
            <a:ext cx="22262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rgbClr val="CD1805"/>
                </a:solidFill>
                <a:latin typeface="+mj-lt"/>
              </a:rPr>
              <a:t>BandiCam</a:t>
            </a:r>
            <a:endParaRPr lang="de-DE" sz="4000" dirty="0">
              <a:solidFill>
                <a:srgbClr val="CD1805"/>
              </a:solidFill>
              <a:latin typeface="+mj-lt"/>
            </a:endParaRPr>
          </a:p>
        </p:txBody>
      </p:sp>
      <p:sp>
        <p:nvSpPr>
          <p:cNvPr id="19" name="Textfeld 18"/>
          <p:cNvSpPr txBox="1"/>
          <p:nvPr/>
        </p:nvSpPr>
        <p:spPr>
          <a:xfrm rot="16200000">
            <a:off x="8822822" y="1661939"/>
            <a:ext cx="2527883" cy="47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200" dirty="0">
                <a:solidFill>
                  <a:srgbClr val="CD1805"/>
                </a:solidFill>
                <a:latin typeface="+mj-lt"/>
              </a:rPr>
              <a:t>Leise Tastatur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9425612" y="5503597"/>
            <a:ext cx="2061112" cy="84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2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Zwei Bildschirme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395332" y="5540883"/>
            <a:ext cx="23437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Adobe </a:t>
            </a:r>
            <a:r>
              <a:rPr lang="de-DE" sz="4000" dirty="0" err="1">
                <a:solidFill>
                  <a:schemeClr val="accent3">
                    <a:lumMod val="50000"/>
                  </a:schemeClr>
                </a:solidFill>
                <a:latin typeface="+mj-lt"/>
              </a:rPr>
              <a:t>Captivate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103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34663"/>
    </mc:Choice>
    <mc:Fallback xmlns="">
      <p:transition advTm="334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75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6" grpId="0"/>
      <p:bldP spid="9" grpId="0"/>
      <p:bldP spid="14" grpId="0" animBg="1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28" y="3611357"/>
            <a:ext cx="3604466" cy="3063796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8728612" y="4389619"/>
            <a:ext cx="3032992" cy="1507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>
                <a:solidFill>
                  <a:srgbClr val="FFC000"/>
                </a:solidFill>
                <a:latin typeface="+mj-lt"/>
              </a:rPr>
              <a:t>3-5 min. Dauer</a:t>
            </a:r>
            <a:endParaRPr lang="de-DE" sz="6000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518273" y="917833"/>
            <a:ext cx="2075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rgbClr val="1A9E4C"/>
                </a:solidFill>
                <a:latin typeface="+mj-lt"/>
              </a:rPr>
              <a:t>beim</a:t>
            </a:r>
            <a:endParaRPr lang="de-DE" sz="4000" dirty="0">
              <a:solidFill>
                <a:srgbClr val="1A9E4C"/>
              </a:soli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 rot="16200000">
            <a:off x="7008831" y="4385624"/>
            <a:ext cx="2915381" cy="803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Unwesentliches ausblenden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518273" y="401204"/>
            <a:ext cx="8023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0" dirty="0">
                <a:solidFill>
                  <a:srgbClr val="5D949E"/>
                </a:solidFill>
                <a:latin typeface="+mj-lt"/>
              </a:rPr>
              <a:t>ist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290646" y="4848577"/>
            <a:ext cx="3814140" cy="1497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Tastenkürzel ansagen oder einblenden</a:t>
            </a:r>
            <a:endParaRPr lang="de-DE" sz="4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434850" y="2169491"/>
            <a:ext cx="2587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chemeClr val="accent6">
                    <a:lumMod val="50000"/>
                  </a:schemeClr>
                </a:solidFill>
                <a:latin typeface="+mj-lt"/>
              </a:rPr>
              <a:t>zu beachten</a:t>
            </a:r>
            <a:endParaRPr lang="de-DE" sz="40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40534" y="554123"/>
            <a:ext cx="85282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Lern-Video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798080" y="854423"/>
            <a:ext cx="1194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>
                <a:solidFill>
                  <a:srgbClr val="FF8181"/>
                </a:solidFill>
                <a:latin typeface="+mj-lt"/>
              </a:rPr>
              <a:t>Was</a:t>
            </a:r>
            <a:endParaRPr lang="de-DE" sz="4000" dirty="0">
              <a:solidFill>
                <a:srgbClr val="FF8181"/>
              </a:solidFill>
              <a:latin typeface="+mj-lt"/>
            </a:endParaRPr>
          </a:p>
        </p:txBody>
      </p:sp>
      <p:sp>
        <p:nvSpPr>
          <p:cNvPr id="14" name="Freihandform 13" hidden="1"/>
          <p:cNvSpPr/>
          <p:nvPr/>
        </p:nvSpPr>
        <p:spPr>
          <a:xfrm>
            <a:off x="0" y="0"/>
            <a:ext cx="11088914" cy="6858000"/>
          </a:xfrm>
          <a:custGeom>
            <a:avLst/>
            <a:gdLst>
              <a:gd name="connsiteX0" fmla="*/ 0 w 11088914"/>
              <a:gd name="connsiteY0" fmla="*/ 0 h 6858000"/>
              <a:gd name="connsiteX1" fmla="*/ 11088914 w 11088914"/>
              <a:gd name="connsiteY1" fmla="*/ 0 h 6858000"/>
              <a:gd name="connsiteX2" fmla="*/ 11088914 w 11088914"/>
              <a:gd name="connsiteY2" fmla="*/ 2031326 h 6858000"/>
              <a:gd name="connsiteX3" fmla="*/ 2133599 w 11088914"/>
              <a:gd name="connsiteY3" fmla="*/ 2031326 h 6858000"/>
              <a:gd name="connsiteX4" fmla="*/ 2133599 w 11088914"/>
              <a:gd name="connsiteY4" fmla="*/ 5297378 h 6858000"/>
              <a:gd name="connsiteX5" fmla="*/ 11088914 w 11088914"/>
              <a:gd name="connsiteY5" fmla="*/ 5297378 h 6858000"/>
              <a:gd name="connsiteX6" fmla="*/ 11088914 w 11088914"/>
              <a:gd name="connsiteY6" fmla="*/ 6858000 h 6858000"/>
              <a:gd name="connsiteX7" fmla="*/ 0 w 11088914"/>
              <a:gd name="connsiteY7" fmla="*/ 6858000 h 6858000"/>
              <a:gd name="connsiteX8" fmla="*/ 0 w 1108891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8914" h="6858000">
                <a:moveTo>
                  <a:pt x="0" y="0"/>
                </a:moveTo>
                <a:lnTo>
                  <a:pt x="11088914" y="0"/>
                </a:lnTo>
                <a:lnTo>
                  <a:pt x="11088914" y="2031326"/>
                </a:lnTo>
                <a:lnTo>
                  <a:pt x="2133599" y="2031326"/>
                </a:lnTo>
                <a:lnTo>
                  <a:pt x="2133599" y="5297378"/>
                </a:lnTo>
                <a:lnTo>
                  <a:pt x="11088914" y="5297378"/>
                </a:lnTo>
                <a:lnTo>
                  <a:pt x="1108891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9716918" y="-419311"/>
            <a:ext cx="139678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335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6838"/>
    </mc:Choice>
    <mc:Fallback xmlns="">
      <p:transition advTm="868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4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5418516" y="990607"/>
            <a:ext cx="6542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Webinar</a:t>
            </a:r>
          </a:p>
        </p:txBody>
      </p:sp>
      <p:sp>
        <p:nvSpPr>
          <p:cNvPr id="3" name="Textfeld 2"/>
          <p:cNvSpPr txBox="1"/>
          <p:nvPr/>
        </p:nvSpPr>
        <p:spPr>
          <a:xfrm rot="16200000">
            <a:off x="7822335" y="775790"/>
            <a:ext cx="1575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FF0000"/>
                </a:solidFill>
                <a:latin typeface="+mj-lt"/>
              </a:rPr>
              <a:t>für das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797296" y="5774461"/>
            <a:ext cx="1771947" cy="846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200" dirty="0">
                <a:solidFill>
                  <a:srgbClr val="008000"/>
                </a:solidFill>
                <a:latin typeface="+mj-lt"/>
              </a:rPr>
              <a:t>Headset mit Mikro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90717" y="1928869"/>
            <a:ext cx="16205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JoinMe</a:t>
            </a:r>
            <a:endParaRPr lang="de-DE" sz="4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945244" y="90712"/>
            <a:ext cx="3567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Ausrüstung</a:t>
            </a:r>
          </a:p>
        </p:txBody>
      </p:sp>
      <p:sp>
        <p:nvSpPr>
          <p:cNvPr id="14" name="Freihandform 13" hidden="1"/>
          <p:cNvSpPr/>
          <p:nvPr/>
        </p:nvSpPr>
        <p:spPr>
          <a:xfrm>
            <a:off x="0" y="0"/>
            <a:ext cx="11088914" cy="6858000"/>
          </a:xfrm>
          <a:custGeom>
            <a:avLst/>
            <a:gdLst>
              <a:gd name="connsiteX0" fmla="*/ 0 w 11088914"/>
              <a:gd name="connsiteY0" fmla="*/ 0 h 6858000"/>
              <a:gd name="connsiteX1" fmla="*/ 11088914 w 11088914"/>
              <a:gd name="connsiteY1" fmla="*/ 0 h 6858000"/>
              <a:gd name="connsiteX2" fmla="*/ 11088914 w 11088914"/>
              <a:gd name="connsiteY2" fmla="*/ 2031326 h 6858000"/>
              <a:gd name="connsiteX3" fmla="*/ 2133599 w 11088914"/>
              <a:gd name="connsiteY3" fmla="*/ 2031326 h 6858000"/>
              <a:gd name="connsiteX4" fmla="*/ 2133599 w 11088914"/>
              <a:gd name="connsiteY4" fmla="*/ 5297378 h 6858000"/>
              <a:gd name="connsiteX5" fmla="*/ 11088914 w 11088914"/>
              <a:gd name="connsiteY5" fmla="*/ 5297378 h 6858000"/>
              <a:gd name="connsiteX6" fmla="*/ 11088914 w 11088914"/>
              <a:gd name="connsiteY6" fmla="*/ 6858000 h 6858000"/>
              <a:gd name="connsiteX7" fmla="*/ 0 w 11088914"/>
              <a:gd name="connsiteY7" fmla="*/ 6858000 h 6858000"/>
              <a:gd name="connsiteX8" fmla="*/ 0 w 1108891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8914" h="6858000">
                <a:moveTo>
                  <a:pt x="0" y="0"/>
                </a:moveTo>
                <a:lnTo>
                  <a:pt x="11088914" y="0"/>
                </a:lnTo>
                <a:lnTo>
                  <a:pt x="11088914" y="2031326"/>
                </a:lnTo>
                <a:lnTo>
                  <a:pt x="2133599" y="2031326"/>
                </a:lnTo>
                <a:lnTo>
                  <a:pt x="2133599" y="5297378"/>
                </a:lnTo>
                <a:lnTo>
                  <a:pt x="11088914" y="5297378"/>
                </a:lnTo>
                <a:lnTo>
                  <a:pt x="1108891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688832" y="3378618"/>
            <a:ext cx="210733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Mediator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0139668" y="4845045"/>
            <a:ext cx="1499748" cy="47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2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Ruhiger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2516061" y="2527534"/>
            <a:ext cx="25367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92D050"/>
                </a:solidFill>
                <a:latin typeface="+mj-lt"/>
              </a:rPr>
              <a:t>Skype </a:t>
            </a:r>
            <a:r>
              <a:rPr lang="de-DE" sz="4000" dirty="0" err="1">
                <a:solidFill>
                  <a:srgbClr val="92D050"/>
                </a:solidFill>
                <a:latin typeface="+mj-lt"/>
              </a:rPr>
              <a:t>for</a:t>
            </a:r>
            <a:r>
              <a:rPr lang="de-DE" sz="4000" dirty="0">
                <a:solidFill>
                  <a:srgbClr val="92D050"/>
                </a:solidFill>
                <a:latin typeface="+mj-lt"/>
              </a:rPr>
              <a:t> Business</a:t>
            </a:r>
          </a:p>
        </p:txBody>
      </p:sp>
      <p:sp>
        <p:nvSpPr>
          <p:cNvPr id="18" name="Textfeld 17"/>
          <p:cNvSpPr txBox="1"/>
          <p:nvPr/>
        </p:nvSpPr>
        <p:spPr>
          <a:xfrm rot="16200000">
            <a:off x="1285059" y="2066395"/>
            <a:ext cx="222625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rgbClr val="CD1805"/>
                </a:solidFill>
                <a:latin typeface="+mj-lt"/>
              </a:rPr>
              <a:t>moodle</a:t>
            </a:r>
            <a:endParaRPr lang="de-DE" sz="4000" dirty="0">
              <a:solidFill>
                <a:srgbClr val="CD1805"/>
              </a:solidFill>
              <a:latin typeface="+mj-lt"/>
            </a:endParaRPr>
          </a:p>
        </p:txBody>
      </p:sp>
      <p:sp>
        <p:nvSpPr>
          <p:cNvPr id="19" name="Textfeld 18"/>
          <p:cNvSpPr txBox="1"/>
          <p:nvPr/>
        </p:nvSpPr>
        <p:spPr>
          <a:xfrm rot="16200000">
            <a:off x="7010469" y="5612316"/>
            <a:ext cx="1462356" cy="4776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200" dirty="0">
                <a:solidFill>
                  <a:srgbClr val="FFC000"/>
                </a:solidFill>
                <a:latin typeface="+mj-lt"/>
              </a:rPr>
              <a:t>Kamera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569243" y="5067622"/>
            <a:ext cx="2070173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 dirty="0">
                <a:solidFill>
                  <a:srgbClr val="FF0000"/>
                </a:solidFill>
                <a:latin typeface="+mj-lt"/>
              </a:rPr>
              <a:t>Raum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1224996" y="4457470"/>
            <a:ext cx="301281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 err="1">
                <a:solidFill>
                  <a:srgbClr val="5D949E"/>
                </a:solidFill>
                <a:latin typeface="+mj-lt"/>
              </a:rPr>
              <a:t>GoToMeeting</a:t>
            </a:r>
            <a:endParaRPr lang="de-DE" sz="4000" dirty="0">
              <a:solidFill>
                <a:srgbClr val="5D949E"/>
              </a:solidFill>
              <a:latin typeface="+mj-lt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187825" y="5630266"/>
            <a:ext cx="3002943" cy="103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Acrobat </a:t>
            </a:r>
            <a:r>
              <a:rPr lang="de-DE" sz="4000" dirty="0" err="1">
                <a:solidFill>
                  <a:schemeClr val="accent2">
                    <a:lumMod val="75000"/>
                  </a:schemeClr>
                </a:solidFill>
                <a:latin typeface="+mj-lt"/>
              </a:rPr>
              <a:t>ConnectNow</a:t>
            </a:r>
            <a:endParaRPr lang="de-DE" sz="4000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7101604" y="2697379"/>
            <a:ext cx="4797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0" dirty="0">
                <a:solidFill>
                  <a:schemeClr val="bg2">
                    <a:lumMod val="90000"/>
                  </a:schemeClr>
                </a:solidFill>
                <a:latin typeface="+mj-lt"/>
              </a:rPr>
              <a:t>Coaching</a:t>
            </a:r>
          </a:p>
        </p:txBody>
      </p:sp>
      <p:sp>
        <p:nvSpPr>
          <p:cNvPr id="27" name="Textfeld 26"/>
          <p:cNvSpPr txBox="1"/>
          <p:nvPr/>
        </p:nvSpPr>
        <p:spPr>
          <a:xfrm rot="16200000">
            <a:off x="6071322" y="2806489"/>
            <a:ext cx="15689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oder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490717" y="1437537"/>
            <a:ext cx="270780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TeamViewer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2723259" y="4406081"/>
            <a:ext cx="2127698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 err="1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AnyDesk</a:t>
            </a:r>
            <a:endParaRPr lang="de-DE" sz="40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232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83609"/>
    </mc:Choice>
    <mc:Fallback xmlns="">
      <p:transition advTm="1836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4" grpId="0"/>
      <p:bldP spid="6" grpId="0"/>
      <p:bldP spid="9" grpId="0"/>
      <p:bldP spid="14" grpId="0" animBg="1"/>
      <p:bldP spid="12" grpId="0"/>
      <p:bldP spid="13" grpId="0"/>
      <p:bldP spid="17" grpId="0"/>
      <p:bldP spid="18" grpId="0"/>
      <p:bldP spid="19" grpId="0"/>
      <p:bldP spid="15" grpId="0"/>
      <p:bldP spid="16" grpId="0"/>
      <p:bldP spid="24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/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6" y="3611041"/>
            <a:ext cx="3064429" cy="3064429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8728612" y="4485875"/>
            <a:ext cx="3032992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Pausen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518273" y="917833"/>
            <a:ext cx="2075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rgbClr val="1A9E4C"/>
                </a:solidFill>
                <a:latin typeface="+mj-lt"/>
              </a:rPr>
              <a:t>beim</a:t>
            </a:r>
            <a:endParaRPr lang="de-DE" sz="4000" dirty="0">
              <a:solidFill>
                <a:srgbClr val="1A9E4C"/>
              </a:soli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 rot="16200000">
            <a:off x="6598265" y="4416337"/>
            <a:ext cx="3736514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3200" dirty="0">
                <a:solidFill>
                  <a:srgbClr val="FFC000"/>
                </a:solidFill>
                <a:latin typeface="+mj-lt"/>
              </a:rPr>
              <a:t>Finger weg von fremden Einstellungen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518273" y="401204"/>
            <a:ext cx="8023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0" dirty="0">
                <a:solidFill>
                  <a:srgbClr val="5D949E"/>
                </a:solidFill>
                <a:latin typeface="+mj-lt"/>
              </a:rPr>
              <a:t>ist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010150" y="5721926"/>
            <a:ext cx="3094636" cy="103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00B050"/>
                </a:solidFill>
                <a:latin typeface="+mj-lt"/>
              </a:rPr>
              <a:t>Klare Ansage, wer aktiv ist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663325" y="1011452"/>
            <a:ext cx="2587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zu beachten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494170" y="988824"/>
            <a:ext cx="623060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Webinar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798080" y="854423"/>
            <a:ext cx="11943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>
                <a:solidFill>
                  <a:srgbClr val="FF8181"/>
                </a:solidFill>
                <a:latin typeface="+mj-lt"/>
              </a:rPr>
              <a:t>Was</a:t>
            </a:r>
            <a:endParaRPr lang="de-DE" sz="4000" dirty="0">
              <a:solidFill>
                <a:srgbClr val="FF8181"/>
              </a:solidFill>
              <a:latin typeface="+mj-lt"/>
            </a:endParaRPr>
          </a:p>
        </p:txBody>
      </p:sp>
      <p:sp>
        <p:nvSpPr>
          <p:cNvPr id="14" name="Freihandform 13" hidden="1"/>
          <p:cNvSpPr/>
          <p:nvPr/>
        </p:nvSpPr>
        <p:spPr>
          <a:xfrm>
            <a:off x="0" y="0"/>
            <a:ext cx="11088914" cy="6858000"/>
          </a:xfrm>
          <a:custGeom>
            <a:avLst/>
            <a:gdLst>
              <a:gd name="connsiteX0" fmla="*/ 0 w 11088914"/>
              <a:gd name="connsiteY0" fmla="*/ 0 h 6858000"/>
              <a:gd name="connsiteX1" fmla="*/ 11088914 w 11088914"/>
              <a:gd name="connsiteY1" fmla="*/ 0 h 6858000"/>
              <a:gd name="connsiteX2" fmla="*/ 11088914 w 11088914"/>
              <a:gd name="connsiteY2" fmla="*/ 2031326 h 6858000"/>
              <a:gd name="connsiteX3" fmla="*/ 2133599 w 11088914"/>
              <a:gd name="connsiteY3" fmla="*/ 2031326 h 6858000"/>
              <a:gd name="connsiteX4" fmla="*/ 2133599 w 11088914"/>
              <a:gd name="connsiteY4" fmla="*/ 5297378 h 6858000"/>
              <a:gd name="connsiteX5" fmla="*/ 11088914 w 11088914"/>
              <a:gd name="connsiteY5" fmla="*/ 5297378 h 6858000"/>
              <a:gd name="connsiteX6" fmla="*/ 11088914 w 11088914"/>
              <a:gd name="connsiteY6" fmla="*/ 6858000 h 6858000"/>
              <a:gd name="connsiteX7" fmla="*/ 0 w 11088914"/>
              <a:gd name="connsiteY7" fmla="*/ 6858000 h 6858000"/>
              <a:gd name="connsiteX8" fmla="*/ 0 w 11088914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88914" h="6858000">
                <a:moveTo>
                  <a:pt x="0" y="0"/>
                </a:moveTo>
                <a:lnTo>
                  <a:pt x="11088914" y="0"/>
                </a:lnTo>
                <a:lnTo>
                  <a:pt x="11088914" y="2031326"/>
                </a:lnTo>
                <a:lnTo>
                  <a:pt x="2133599" y="2031326"/>
                </a:lnTo>
                <a:lnTo>
                  <a:pt x="2133599" y="5297378"/>
                </a:lnTo>
                <a:lnTo>
                  <a:pt x="11088914" y="5297378"/>
                </a:lnTo>
                <a:lnTo>
                  <a:pt x="1108891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5156891" y="-99602"/>
            <a:ext cx="47979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0" dirty="0">
                <a:solidFill>
                  <a:srgbClr val="FF0000"/>
                </a:solidFill>
                <a:latin typeface="+mj-lt"/>
              </a:rPr>
              <a:t>Coaching</a:t>
            </a:r>
          </a:p>
        </p:txBody>
      </p:sp>
      <p:sp>
        <p:nvSpPr>
          <p:cNvPr id="13" name="Textfeld 12"/>
          <p:cNvSpPr txBox="1"/>
          <p:nvPr/>
        </p:nvSpPr>
        <p:spPr>
          <a:xfrm rot="16200000">
            <a:off x="4197112" y="316264"/>
            <a:ext cx="15689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oder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716918" y="-419311"/>
            <a:ext cx="1396787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6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752676" y="4201895"/>
            <a:ext cx="1317756" cy="45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000" dirty="0">
                <a:solidFill>
                  <a:srgbClr val="CD1805"/>
                </a:solidFill>
                <a:latin typeface="+mj-lt"/>
              </a:rPr>
              <a:t>Pinkel-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0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142606"/>
    </mc:Choice>
    <mc:Fallback xmlns="">
      <p:transition advTm="1426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4" grpId="0" animBg="1"/>
      <p:bldP spid="12" grpId="0"/>
      <p:bldP spid="13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6"/>
          <p:cNvSpPr txBox="1">
            <a:spLocks/>
          </p:cNvSpPr>
          <p:nvPr/>
        </p:nvSpPr>
        <p:spPr>
          <a:xfrm>
            <a:off x="-119098" y="1091650"/>
            <a:ext cx="7028418" cy="31438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00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Wie</a:t>
            </a:r>
          </a:p>
        </p:txBody>
      </p:sp>
      <p:pic>
        <p:nvPicPr>
          <p:cNvPr id="9" name="Fragezeich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81" y="1981336"/>
            <a:ext cx="3351237" cy="3570590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240145" y="2862784"/>
            <a:ext cx="7028418" cy="3143887"/>
          </a:xfrm>
        </p:spPr>
        <p:txBody>
          <a:bodyPr>
            <a:noAutofit/>
          </a:bodyPr>
          <a:lstStyle/>
          <a:p>
            <a:r>
              <a:rPr lang="de-DE" sz="30000" dirty="0">
                <a:solidFill>
                  <a:srgbClr val="4F80AD"/>
                </a:solidFill>
              </a:rPr>
              <a:t>viele</a:t>
            </a:r>
          </a:p>
        </p:txBody>
      </p:sp>
    </p:spTree>
    <p:extLst>
      <p:ext uri="{BB962C8B-B14F-4D97-AF65-F5344CB8AC3E}">
        <p14:creationId xmlns:p14="http://schemas.microsoft.com/office/powerpoint/2010/main" val="1293953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2197"/>
            <a:ext cx="5811674" cy="1480984"/>
          </a:xfrm>
          <a:prstGeom prst="rect">
            <a:avLst/>
          </a:prstGeom>
        </p:spPr>
      </p:pic>
      <p:sp>
        <p:nvSpPr>
          <p:cNvPr id="14" name="Titel 1"/>
          <p:cNvSpPr txBox="1">
            <a:spLocks/>
          </p:cNvSpPr>
          <p:nvPr/>
        </p:nvSpPr>
        <p:spPr>
          <a:xfrm>
            <a:off x="2432363" y="2397195"/>
            <a:ext cx="5980921" cy="226455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17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10-</a:t>
            </a:r>
            <a:r>
              <a:rPr lang="de-DE" sz="17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sym typeface="Symbol" panose="05050102010706020507" pitchFamily="18" charset="2"/>
              </a:rPr>
              <a:t></a:t>
            </a:r>
            <a:endParaRPr lang="de-DE" sz="170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 rot="16200000">
            <a:off x="8113580" y="2765356"/>
            <a:ext cx="1661375" cy="1228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>
                <a:solidFill>
                  <a:schemeClr val="accent5">
                    <a:lumMod val="75000"/>
                  </a:schemeClr>
                </a:solidFill>
              </a:rPr>
              <a:t>Große Gruppe</a:t>
            </a:r>
            <a:endParaRPr lang="de-DE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1577272" y="1310057"/>
            <a:ext cx="7198434" cy="18364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2000">
                <a:solidFill>
                  <a:schemeClr val="accent5">
                    <a:lumMod val="60000"/>
                    <a:lumOff val="40000"/>
                  </a:schemeClr>
                </a:solidFill>
              </a:rPr>
              <a:t>Allgemeines</a:t>
            </a:r>
            <a:endParaRPr lang="de-DE" sz="120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3321100" y="1010657"/>
            <a:ext cx="4168662" cy="10255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500">
                <a:solidFill>
                  <a:srgbClr val="F38377"/>
                </a:solidFill>
              </a:rPr>
              <a:t>Konzept</a:t>
            </a:r>
            <a:endParaRPr lang="de-DE" sz="7500" dirty="0">
              <a:solidFill>
                <a:srgbClr val="F38377"/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6233964" y="4210314"/>
            <a:ext cx="4871969" cy="9818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500">
                <a:solidFill>
                  <a:srgbClr val="92D050"/>
                </a:solidFill>
              </a:rPr>
              <a:t>Präsentation</a:t>
            </a:r>
            <a:endParaRPr lang="de-DE" sz="7500" dirty="0">
              <a:solidFill>
                <a:srgbClr val="92D050"/>
              </a:solidFill>
            </a:endParaRPr>
          </a:p>
        </p:txBody>
      </p:sp>
      <p:sp>
        <p:nvSpPr>
          <p:cNvPr id="19" name="Titel 1"/>
          <p:cNvSpPr txBox="1">
            <a:spLocks/>
          </p:cNvSpPr>
          <p:nvPr/>
        </p:nvSpPr>
        <p:spPr>
          <a:xfrm rot="16200000">
            <a:off x="4907137" y="5034996"/>
            <a:ext cx="2179320" cy="7887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4500">
                <a:solidFill>
                  <a:srgbClr val="FFC000"/>
                </a:solidFill>
              </a:rPr>
              <a:t>Schulung</a:t>
            </a:r>
            <a:endParaRPr lang="de-DE" sz="4500" dirty="0">
              <a:solidFill>
                <a:srgbClr val="FFC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978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487"/>
    </mc:Choice>
    <mc:Fallback xmlns="">
      <p:transition spd="slow" advTm="494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848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0"/>
    </mc:Choice>
    <mc:Fallback xmlns="">
      <p:transition spd="slow" advTm="147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/>
          <p:cNvSpPr txBox="1">
            <a:spLocks/>
          </p:cNvSpPr>
          <p:nvPr/>
        </p:nvSpPr>
        <p:spPr>
          <a:xfrm>
            <a:off x="2264264" y="2369270"/>
            <a:ext cx="2927459" cy="226455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17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3-9</a:t>
            </a:r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 rot="16200000">
            <a:off x="5130566" y="2747499"/>
            <a:ext cx="1661375" cy="1228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>
                <a:solidFill>
                  <a:schemeClr val="accent5">
                    <a:lumMod val="75000"/>
                  </a:schemeClr>
                </a:solidFill>
              </a:rPr>
              <a:t>Klein- Gruppe</a:t>
            </a:r>
            <a:endParaRPr lang="de-DE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3256430" y="1280077"/>
            <a:ext cx="5409648" cy="18364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2000"/>
              <a:t>Themen</a:t>
            </a:r>
            <a:endParaRPr lang="de-DE" sz="12000" dirty="0"/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4610786" y="889237"/>
            <a:ext cx="4168662" cy="10255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500">
                <a:solidFill>
                  <a:schemeClr val="accent6">
                    <a:lumMod val="60000"/>
                    <a:lumOff val="40000"/>
                  </a:schemeClr>
                </a:solidFill>
              </a:rPr>
              <a:t>Besondere</a:t>
            </a:r>
            <a:endParaRPr lang="de-DE" sz="75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2887446" y="4081919"/>
            <a:ext cx="4213265" cy="9818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500" dirty="0">
                <a:solidFill>
                  <a:srgbClr val="92D050"/>
                </a:solidFill>
              </a:rPr>
              <a:t>Workshop</a:t>
            </a:r>
          </a:p>
        </p:txBody>
      </p:sp>
      <p:sp>
        <p:nvSpPr>
          <p:cNvPr id="19" name="Titel 1"/>
          <p:cNvSpPr txBox="1">
            <a:spLocks/>
          </p:cNvSpPr>
          <p:nvPr/>
        </p:nvSpPr>
        <p:spPr>
          <a:xfrm rot="16200000">
            <a:off x="6117828" y="3495194"/>
            <a:ext cx="2470337" cy="7887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4500">
                <a:solidFill>
                  <a:srgbClr val="FFC000"/>
                </a:solidFill>
              </a:rPr>
              <a:t>Aufgaben</a:t>
            </a:r>
            <a:endParaRPr lang="de-DE" sz="4500" dirty="0">
              <a:solidFill>
                <a:srgbClr val="FFC000"/>
              </a:solidFill>
            </a:endParaRPr>
          </a:p>
        </p:txBody>
      </p:sp>
      <p:pic>
        <p:nvPicPr>
          <p:cNvPr id="20" name="Grafik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3031" y="3679734"/>
            <a:ext cx="2908300" cy="31180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5077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2331"/>
    </mc:Choice>
    <mc:Fallback xmlns="">
      <p:transition spd="slow" advTm="232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"/>
          <p:cNvSpPr txBox="1">
            <a:spLocks/>
          </p:cNvSpPr>
          <p:nvPr/>
        </p:nvSpPr>
        <p:spPr>
          <a:xfrm>
            <a:off x="5957064" y="1330956"/>
            <a:ext cx="2337850" cy="226455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7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1-2</a:t>
            </a:r>
          </a:p>
        </p:txBody>
      </p:sp>
      <p:sp>
        <p:nvSpPr>
          <p:cNvPr id="15" name="Titel 1"/>
          <p:cNvSpPr txBox="1">
            <a:spLocks/>
          </p:cNvSpPr>
          <p:nvPr/>
        </p:nvSpPr>
        <p:spPr>
          <a:xfrm rot="16200000">
            <a:off x="4573956" y="2236762"/>
            <a:ext cx="2147276" cy="12285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4000">
                <a:solidFill>
                  <a:schemeClr val="accent5">
                    <a:lumMod val="75000"/>
                  </a:schemeClr>
                </a:solidFill>
              </a:rPr>
              <a:t>Einzel-Betreuung</a:t>
            </a:r>
            <a:endParaRPr lang="de-DE" sz="40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6" name="Titel 1"/>
          <p:cNvSpPr txBox="1">
            <a:spLocks/>
          </p:cNvSpPr>
          <p:nvPr/>
        </p:nvSpPr>
        <p:spPr>
          <a:xfrm>
            <a:off x="6662227" y="484029"/>
            <a:ext cx="3447792" cy="130425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0000" dirty="0"/>
              <a:t>Fehler</a:t>
            </a:r>
          </a:p>
        </p:txBody>
      </p:sp>
      <p:sp>
        <p:nvSpPr>
          <p:cNvPr id="17" name="Titel 1"/>
          <p:cNvSpPr txBox="1">
            <a:spLocks/>
          </p:cNvSpPr>
          <p:nvPr/>
        </p:nvSpPr>
        <p:spPr>
          <a:xfrm>
            <a:off x="1985178" y="879156"/>
            <a:ext cx="4531649" cy="10255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6000">
                <a:solidFill>
                  <a:schemeClr val="accent6">
                    <a:lumMod val="60000"/>
                    <a:lumOff val="40000"/>
                  </a:schemeClr>
                </a:solidFill>
              </a:rPr>
              <a:t>Spezialfragen</a:t>
            </a:r>
            <a:endParaRPr lang="de-DE" sz="6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1550536" y="2998672"/>
            <a:ext cx="4018529" cy="9818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7500">
                <a:solidFill>
                  <a:srgbClr val="92D050"/>
                </a:solidFill>
              </a:rPr>
              <a:t>Hotline</a:t>
            </a:r>
            <a:endParaRPr lang="de-DE" sz="7500" dirty="0">
              <a:solidFill>
                <a:srgbClr val="92D050"/>
              </a:solidFill>
            </a:endParaRPr>
          </a:p>
        </p:txBody>
      </p:sp>
      <p:sp>
        <p:nvSpPr>
          <p:cNvPr id="19" name="Titel 1"/>
          <p:cNvSpPr txBox="1">
            <a:spLocks/>
          </p:cNvSpPr>
          <p:nvPr/>
        </p:nvSpPr>
        <p:spPr>
          <a:xfrm rot="16200000">
            <a:off x="1525409" y="3306041"/>
            <a:ext cx="2470337" cy="7887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4500" dirty="0">
                <a:solidFill>
                  <a:srgbClr val="FFC000"/>
                </a:solidFill>
              </a:rPr>
              <a:t>Coaching</a:t>
            </a:r>
          </a:p>
        </p:txBody>
      </p:sp>
      <p:pic>
        <p:nvPicPr>
          <p:cNvPr id="9" name="Content Placeholder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197" y="3008925"/>
            <a:ext cx="3109388" cy="3985093"/>
          </a:xfrm>
          <a:prstGeom prst="rect">
            <a:avLst/>
          </a:prstGeom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861177" y="2678632"/>
            <a:ext cx="1771784" cy="5871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>
                <a:solidFill>
                  <a:schemeClr val="bg1">
                    <a:lumMod val="50000"/>
                  </a:schemeClr>
                </a:solidFill>
              </a:rPr>
              <a:t>Telefon-</a:t>
            </a:r>
            <a:endParaRPr lang="de-DE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8171183" y="1397772"/>
            <a:ext cx="1938836" cy="85162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rgbClr val="CD1805"/>
                </a:solidFill>
              </a:rPr>
              <a:t>finden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489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8283"/>
    </mc:Choice>
    <mc:Fallback xmlns="">
      <p:transition spd="slow" advTm="2182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6"/>
          <p:cNvSpPr txBox="1">
            <a:spLocks/>
          </p:cNvSpPr>
          <p:nvPr/>
        </p:nvSpPr>
        <p:spPr>
          <a:xfrm>
            <a:off x="1000663" y="1091650"/>
            <a:ext cx="5856897" cy="31438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000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Von</a:t>
            </a:r>
            <a:endParaRPr lang="de-DE" sz="300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/>
              </a:solidFill>
            </a:endParaRPr>
          </a:p>
        </p:txBody>
      </p:sp>
      <p:pic>
        <p:nvPicPr>
          <p:cNvPr id="9" name="Fragezeich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81" y="1981336"/>
            <a:ext cx="3351237" cy="3570590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0" y="2862784"/>
            <a:ext cx="8268563" cy="3143887"/>
          </a:xfrm>
        </p:spPr>
        <p:txBody>
          <a:bodyPr>
            <a:noAutofit/>
          </a:bodyPr>
          <a:lstStyle/>
          <a:p>
            <a:r>
              <a:rPr lang="de-DE" sz="30000">
                <a:solidFill>
                  <a:srgbClr val="4F80AD"/>
                </a:solidFill>
              </a:rPr>
              <a:t>wem</a:t>
            </a:r>
            <a:endParaRPr lang="de-DE" sz="30000" dirty="0">
              <a:solidFill>
                <a:srgbClr val="4F80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341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67" t="7062" r="13447" b="3448"/>
          <a:stretch/>
        </p:blipFill>
        <p:spPr>
          <a:xfrm>
            <a:off x="192507" y="1082841"/>
            <a:ext cx="4587972" cy="6376737"/>
          </a:xfrm>
          <a:prstGeom prst="rect">
            <a:avLst/>
          </a:prstGeom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1867914" y="657182"/>
            <a:ext cx="7307593" cy="1691426"/>
          </a:xfrm>
          <a:prstGeom prst="rect">
            <a:avLst/>
          </a:prstGeom>
          <a:scene3d>
            <a:camera prst="perspectiveHeroicExtremeLeftFacing" fov="6600000">
              <a:rot lat="21175880" lon="2863462" rev="21014375"/>
            </a:camera>
            <a:lightRig rig="threePt" dir="t"/>
          </a:scene3d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6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Trainer-Typen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550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90"/>
    </mc:Choice>
    <mc:Fallback xmlns="">
      <p:transition spd="slow" advTm="6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 txBox="1">
            <a:spLocks/>
          </p:cNvSpPr>
          <p:nvPr/>
        </p:nvSpPr>
        <p:spPr>
          <a:xfrm>
            <a:off x="2412498" y="623882"/>
            <a:ext cx="4430430" cy="148278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4000" dirty="0">
                <a:solidFill>
                  <a:srgbClr val="FFC000"/>
                </a:solidFill>
              </a:rPr>
              <a:t>denke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 rot="16200000">
            <a:off x="4427193" y="4227189"/>
            <a:ext cx="3676803" cy="111099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Von mir?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2412498" y="5510094"/>
            <a:ext cx="9494801" cy="111099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5">
                    <a:lumMod val="75000"/>
                  </a:schemeClr>
                </a:solidFill>
              </a:rPr>
              <a:t>Von den    Teilnehmern?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3924512" y="3158460"/>
            <a:ext cx="7770183" cy="111099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Vom    Thema?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3176172" y="350507"/>
            <a:ext cx="2069067" cy="111099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Was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5738503" y="2106666"/>
            <a:ext cx="1436021" cy="6107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chemeClr val="accent6">
                    <a:lumMod val="75000"/>
                  </a:schemeClr>
                </a:solidFill>
              </a:rPr>
              <a:t>ich?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099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568"/>
    </mc:Choice>
    <mc:Fallback xmlns="">
      <p:transition spd="slow" advTm="60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895856" y="2338694"/>
            <a:ext cx="8400288" cy="19204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8000" dirty="0">
                <a:solidFill>
                  <a:srgbClr val="FF0000"/>
                </a:solidFill>
              </a:rPr>
              <a:t>Kontrolle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134873" y="0"/>
            <a:ext cx="3903728" cy="1039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F38377"/>
                </a:solidFill>
              </a:rPr>
              <a:t>Kritisches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1658873" y="757999"/>
            <a:ext cx="4265678" cy="10683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6">
                    <a:lumMod val="75000"/>
                  </a:schemeClr>
                </a:solidFill>
              </a:rPr>
              <a:t>Eltern-Ich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 rot="16200000">
            <a:off x="7791889" y="444631"/>
            <a:ext cx="1971269" cy="8967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Teilnehmer sind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3505200" y="2510298"/>
            <a:ext cx="4823934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5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Ich habe alles unter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799892" y="5803088"/>
            <a:ext cx="5124659" cy="8865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4">
                    <a:lumMod val="50000"/>
                  </a:schemeClr>
                </a:solidFill>
              </a:rPr>
              <a:t>Widerstand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3800251" y="5627083"/>
            <a:ext cx="2259799" cy="37854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der Teilnehmer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 rot="16200000">
            <a:off x="5765259" y="4868357"/>
            <a:ext cx="1746499" cy="1895997"/>
          </a:xfrm>
          <a:prstGeom prst="rect">
            <a:avLst/>
          </a:prstGeom>
        </p:spPr>
        <p:txBody>
          <a:bodyPr vert="horz" lIns="0" tIns="0" rIns="0" bIns="0" rtlCol="0" anchor="t">
            <a:prstTxWarp prst="textDeflat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 dirty="0">
                <a:solidFill>
                  <a:srgbClr val="F38377"/>
                </a:solidFill>
              </a:rPr>
              <a:t>gegen den Druck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244350" y="1115992"/>
            <a:ext cx="2553941" cy="7626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200" dirty="0">
                <a:solidFill>
                  <a:srgbClr val="00B050"/>
                </a:solidFill>
              </a:rPr>
              <a:t>Kinder</a:t>
            </a:r>
          </a:p>
        </p:txBody>
      </p:sp>
      <p:sp>
        <p:nvSpPr>
          <p:cNvPr id="10" name="Rechteck 9"/>
          <p:cNvSpPr/>
          <p:nvPr/>
        </p:nvSpPr>
        <p:spPr>
          <a:xfrm>
            <a:off x="-241160" y="-150725"/>
            <a:ext cx="5931670" cy="19770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58" y="4075781"/>
            <a:ext cx="1286772" cy="12867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Grafik 12" hidden="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4391">
            <a:off x="9143644" y="4927212"/>
            <a:ext cx="1276382" cy="1227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720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956"/>
    </mc:Choice>
    <mc:Fallback xmlns="">
      <p:transition spd="slow" advTm="1579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895856" y="2338694"/>
            <a:ext cx="8400288" cy="19204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8000" dirty="0">
                <a:blipFill>
                  <a:blip r:embed="rId4"/>
                  <a:tile tx="0" ty="0" sx="100000" sy="100000" flip="none" algn="tl"/>
                </a:blipFill>
              </a:rPr>
              <a:t>beliebt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134872" y="0"/>
            <a:ext cx="5313427" cy="1039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92D050"/>
                </a:solidFill>
              </a:rPr>
              <a:t>Fürsorgliches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1658873" y="757999"/>
            <a:ext cx="4265678" cy="10683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6">
                    <a:lumMod val="75000"/>
                  </a:schemeClr>
                </a:solidFill>
              </a:rPr>
              <a:t>Eltern-Ich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 rot="16200000">
            <a:off x="7791889" y="444631"/>
            <a:ext cx="1971269" cy="8967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chemeClr val="accent5">
                    <a:lumMod val="75000"/>
                  </a:schemeClr>
                </a:solidFill>
              </a:rPr>
              <a:t>Teilnehmer sind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3505200" y="2510298"/>
            <a:ext cx="1778000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5000" dirty="0">
                <a:solidFill>
                  <a:srgbClr val="00B050"/>
                </a:solidFill>
              </a:rPr>
              <a:t>Ich bin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381976" y="4824676"/>
            <a:ext cx="6543312" cy="886517"/>
          </a:xfrm>
          <a:prstGeom prst="rect">
            <a:avLst/>
          </a:prstGeom>
        </p:spPr>
        <p:txBody>
          <a:bodyPr vert="horz" lIns="0" tIns="0" rIns="0" bIns="0" rtlCol="0" anchor="t">
            <a:prstTxWarp prst="textCurveDown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6"/>
                </a:solidFill>
              </a:rPr>
              <a:t>Passivität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 rot="5400000">
            <a:off x="6437097" y="5663717"/>
            <a:ext cx="1590065" cy="79850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800" dirty="0">
                <a:solidFill>
                  <a:schemeClr val="accent1"/>
                </a:solidFill>
              </a:rPr>
              <a:t>der Teilnehmer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9244350" y="1115992"/>
            <a:ext cx="2553941" cy="7626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200" dirty="0">
                <a:solidFill>
                  <a:srgbClr val="00B050"/>
                </a:solidFill>
              </a:rPr>
              <a:t>Kinder</a:t>
            </a:r>
          </a:p>
        </p:txBody>
      </p:sp>
      <p:sp>
        <p:nvSpPr>
          <p:cNvPr id="10" name="Rechteck 9"/>
          <p:cNvSpPr/>
          <p:nvPr/>
        </p:nvSpPr>
        <p:spPr>
          <a:xfrm>
            <a:off x="-241160" y="-150725"/>
            <a:ext cx="5931670" cy="19770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59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275"/>
    </mc:Choice>
    <mc:Fallback xmlns="">
      <p:transition spd="slow" advTm="962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3098242" y="2338694"/>
            <a:ext cx="5995516" cy="192043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8000" dirty="0">
                <a:solidFill>
                  <a:srgbClr val="FF0000"/>
                </a:solidFill>
              </a:rPr>
              <a:t>Angst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134873" y="0"/>
            <a:ext cx="3512680" cy="1039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FF0000"/>
                </a:solidFill>
              </a:rPr>
              <a:t>Hilfloses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1658873" y="757999"/>
            <a:ext cx="4265678" cy="10683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FFC000"/>
                </a:solidFill>
              </a:rPr>
              <a:t>Kind-Ich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8667875" y="797606"/>
            <a:ext cx="2115786" cy="8967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200" dirty="0">
                <a:solidFill>
                  <a:schemeClr val="accent5">
                    <a:lumMod val="75000"/>
                  </a:schemeClr>
                </a:solidFill>
              </a:rPr>
              <a:t>Teilnehmer können mich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5156790" y="2510298"/>
            <a:ext cx="2615610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5000" dirty="0">
                <a:solidFill>
                  <a:schemeClr val="tx1"/>
                </a:solidFill>
              </a:rPr>
              <a:t>Ich habe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1024932" y="5166402"/>
            <a:ext cx="4560915" cy="59130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chemeClr val="accent6"/>
                </a:solidFill>
              </a:rPr>
              <a:t>können das Seminar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570384" y="4903438"/>
            <a:ext cx="2641658" cy="37023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800" dirty="0">
                <a:solidFill>
                  <a:schemeClr val="accent1"/>
                </a:solidFill>
              </a:rPr>
              <a:t>Aktive Teilnehmer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 rot="16200000">
            <a:off x="8877641" y="1702123"/>
            <a:ext cx="4166910" cy="76266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200" dirty="0">
                <a:solidFill>
                  <a:srgbClr val="FFC000"/>
                </a:solidFill>
              </a:rPr>
              <a:t>bloßstellen</a:t>
            </a:r>
          </a:p>
        </p:txBody>
      </p:sp>
      <p:sp>
        <p:nvSpPr>
          <p:cNvPr id="10" name="Rechteck 9"/>
          <p:cNvSpPr/>
          <p:nvPr/>
        </p:nvSpPr>
        <p:spPr>
          <a:xfrm>
            <a:off x="-241160" y="-150725"/>
            <a:ext cx="5931670" cy="19770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3305389" y="5623759"/>
            <a:ext cx="3888712" cy="79382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chemeClr val="tx1"/>
                </a:solidFill>
              </a:rPr>
              <a:t>übernehmen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337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4323"/>
    </mc:Choice>
    <mc:Fallback xmlns="">
      <p:transition spd="slow" advTm="2043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408339" y="2338694"/>
            <a:ext cx="9375322" cy="25056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8000" dirty="0"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glow rad="228600">
                    <a:srgbClr val="FFFF00">
                      <a:alpha val="40000"/>
                    </a:srgbClr>
                  </a:glow>
                </a:effectLst>
              </a:rPr>
              <a:t>großartig!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134873" y="0"/>
            <a:ext cx="3512680" cy="1039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5BFFA5"/>
                </a:solidFill>
              </a:rPr>
              <a:t>Pfiffiges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1658873" y="757999"/>
            <a:ext cx="4265678" cy="10683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Kind-Ich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6766691" y="730516"/>
            <a:ext cx="1973272" cy="140662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3200" dirty="0">
                <a:solidFill>
                  <a:schemeClr val="accent5">
                    <a:lumMod val="75000"/>
                  </a:schemeClr>
                </a:solidFill>
              </a:rPr>
              <a:t>Bei den Teilnehmern bin ich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1024932" y="2584321"/>
            <a:ext cx="3568840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5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Ich finde mich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956436" y="5630896"/>
            <a:ext cx="1683718" cy="84433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2800" dirty="0">
                <a:solidFill>
                  <a:srgbClr val="F38377"/>
                </a:solidFill>
              </a:rPr>
              <a:t>Mäßiger Lernerfolg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8856376" y="591098"/>
            <a:ext cx="2669317" cy="16149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75000"/>
              </a:lnSpc>
            </a:pPr>
            <a:r>
              <a:rPr lang="de-DE" sz="6800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sehr beliebt</a:t>
            </a:r>
          </a:p>
        </p:txBody>
      </p:sp>
      <p:sp>
        <p:nvSpPr>
          <p:cNvPr id="10" name="Rechteck 9"/>
          <p:cNvSpPr/>
          <p:nvPr/>
        </p:nvSpPr>
        <p:spPr>
          <a:xfrm>
            <a:off x="-241160" y="-150725"/>
            <a:ext cx="5931670" cy="19770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Titel 1"/>
          <p:cNvSpPr txBox="1">
            <a:spLocks/>
          </p:cNvSpPr>
          <p:nvPr/>
        </p:nvSpPr>
        <p:spPr>
          <a:xfrm>
            <a:off x="4734479" y="5523424"/>
            <a:ext cx="3314367" cy="68969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Verbrüderung</a:t>
            </a: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4734479" y="6032367"/>
            <a:ext cx="3021289" cy="389695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8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mit den Teilnehmern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025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551"/>
    </mc:Choice>
    <mc:Fallback xmlns="">
      <p:transition spd="slow" advTm="1485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  <p:bldP spid="5" grpId="0"/>
      <p:bldP spid="7" grpId="0"/>
      <p:bldP spid="9" grpId="0"/>
      <p:bldP spid="10" grpId="0" animBg="1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 txBox="1">
            <a:spLocks/>
          </p:cNvSpPr>
          <p:nvPr/>
        </p:nvSpPr>
        <p:spPr>
          <a:xfrm>
            <a:off x="1368056" y="2883475"/>
            <a:ext cx="9455888" cy="22553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rgbClr val="00B050"/>
                </a:solidFill>
              </a:rPr>
              <a:t>professioneller Dienstleister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134872" y="0"/>
            <a:ext cx="6074541" cy="10397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FACBC6"/>
                </a:solidFill>
              </a:rPr>
              <a:t>Entspanntes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1658872" y="757999"/>
            <a:ext cx="6879071" cy="10683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chemeClr val="accent6">
                    <a:lumMod val="75000"/>
                  </a:schemeClr>
                </a:solidFill>
              </a:rPr>
              <a:t>Erwachsenen-Ich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1541463" y="2470502"/>
            <a:ext cx="3081227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5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Ich bin ein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3632548" y="5803088"/>
            <a:ext cx="4905396" cy="8865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6000" dirty="0">
                <a:solidFill>
                  <a:schemeClr val="accent2">
                    <a:lumMod val="75000"/>
                  </a:schemeClr>
                </a:solidFill>
              </a:rPr>
              <a:t>Schwierigkeiten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8627432" y="5752487"/>
            <a:ext cx="2292205" cy="7737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800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bei verwöhnten Teilnehmern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 rot="16200000">
            <a:off x="9718239" y="1234673"/>
            <a:ext cx="2649283" cy="43787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25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Teilnehmer sind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 rot="16200000">
            <a:off x="10125439" y="1158552"/>
            <a:ext cx="2700670" cy="5387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300" dirty="0">
                <a:solidFill>
                  <a:schemeClr val="accent3">
                    <a:lumMod val="50000"/>
                  </a:schemeClr>
                </a:solidFill>
              </a:rPr>
              <a:t>Erwachsene</a:t>
            </a:r>
          </a:p>
        </p:txBody>
      </p:sp>
      <p:sp>
        <p:nvSpPr>
          <p:cNvPr id="10" name="Rechteck 9"/>
          <p:cNvSpPr/>
          <p:nvPr/>
        </p:nvSpPr>
        <p:spPr>
          <a:xfrm>
            <a:off x="-241161" y="-150725"/>
            <a:ext cx="8681776" cy="1977047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586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504"/>
    </mc:Choice>
    <mc:Fallback xmlns="">
      <p:transition spd="slow" advTm="2245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5" grpId="0"/>
      <p:bldP spid="6" grpId="0"/>
      <p:bldP spid="7" grpId="0"/>
      <p:bldP spid="4" grpId="0"/>
      <p:bldP spid="9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09357" y="603648"/>
            <a:ext cx="2476870" cy="1172609"/>
          </a:xfrm>
        </p:spPr>
        <p:txBody>
          <a:bodyPr>
            <a:noAutofit/>
          </a:bodyPr>
          <a:lstStyle/>
          <a:p>
            <a:pPr algn="l"/>
            <a:r>
              <a:rPr lang="de-DE" sz="9600" dirty="0"/>
              <a:t>Wer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5027" y="2809478"/>
            <a:ext cx="3901440" cy="3901440"/>
          </a:xfrm>
          <a:prstGeom prst="rect">
            <a:avLst/>
          </a:prstGeom>
        </p:spPr>
      </p:pic>
      <p:sp>
        <p:nvSpPr>
          <p:cNvPr id="9" name="Textplatzhalter 8"/>
          <p:cNvSpPr>
            <a:spLocks noGrp="1"/>
          </p:cNvSpPr>
          <p:nvPr>
            <p:ph type="body" idx="1"/>
          </p:nvPr>
        </p:nvSpPr>
        <p:spPr>
          <a:xfrm>
            <a:off x="8909964" y="3474893"/>
            <a:ext cx="3062961" cy="553998"/>
          </a:xfrm>
        </p:spPr>
        <p:txBody>
          <a:bodyPr wrap="square">
            <a:spAutoFit/>
          </a:bodyPr>
          <a:lstStyle/>
          <a:p>
            <a:pPr algn="l"/>
            <a:r>
              <a:rPr lang="de-DE" sz="4000" b="0" spc="50" dirty="0">
                <a:latin typeface="+mj-lt"/>
              </a:rPr>
              <a:t>Video-Trainer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752593" y="3092886"/>
            <a:ext cx="1744911" cy="954107"/>
          </a:xfrm>
          <a:custGeom>
            <a:avLst/>
            <a:gdLst>
              <a:gd name="connsiteX0" fmla="*/ 0 w 1635852"/>
              <a:gd name="connsiteY0" fmla="*/ 0 h 830997"/>
              <a:gd name="connsiteX1" fmla="*/ 1635852 w 1635852"/>
              <a:gd name="connsiteY1" fmla="*/ 0 h 830997"/>
              <a:gd name="connsiteX2" fmla="*/ 1635852 w 1635852"/>
              <a:gd name="connsiteY2" fmla="*/ 830997 h 830997"/>
              <a:gd name="connsiteX3" fmla="*/ 0 w 1635852"/>
              <a:gd name="connsiteY3" fmla="*/ 830997 h 830997"/>
              <a:gd name="connsiteX4" fmla="*/ 0 w 1635852"/>
              <a:gd name="connsiteY4" fmla="*/ 0 h 830997"/>
              <a:gd name="connsiteX0" fmla="*/ 0 w 1635852"/>
              <a:gd name="connsiteY0" fmla="*/ 0 h 990388"/>
              <a:gd name="connsiteX1" fmla="*/ 1635852 w 1635852"/>
              <a:gd name="connsiteY1" fmla="*/ 0 h 990388"/>
              <a:gd name="connsiteX2" fmla="*/ 1635852 w 1635852"/>
              <a:gd name="connsiteY2" fmla="*/ 830997 h 990388"/>
              <a:gd name="connsiteX3" fmla="*/ 0 w 1635852"/>
              <a:gd name="connsiteY3" fmla="*/ 990388 h 990388"/>
              <a:gd name="connsiteX4" fmla="*/ 0 w 1635852"/>
              <a:gd name="connsiteY4" fmla="*/ 0 h 990388"/>
              <a:gd name="connsiteX0" fmla="*/ 0 w 1635852"/>
              <a:gd name="connsiteY0" fmla="*/ 0 h 1107834"/>
              <a:gd name="connsiteX1" fmla="*/ 1635852 w 1635852"/>
              <a:gd name="connsiteY1" fmla="*/ 117446 h 1107834"/>
              <a:gd name="connsiteX2" fmla="*/ 1635852 w 1635852"/>
              <a:gd name="connsiteY2" fmla="*/ 948443 h 1107834"/>
              <a:gd name="connsiteX3" fmla="*/ 0 w 1635852"/>
              <a:gd name="connsiteY3" fmla="*/ 1107834 h 1107834"/>
              <a:gd name="connsiteX4" fmla="*/ 0 w 1635852"/>
              <a:gd name="connsiteY4" fmla="*/ 0 h 1107834"/>
              <a:gd name="connsiteX0" fmla="*/ 0 w 1635852"/>
              <a:gd name="connsiteY0" fmla="*/ 0 h 1401449"/>
              <a:gd name="connsiteX1" fmla="*/ 1635852 w 1635852"/>
              <a:gd name="connsiteY1" fmla="*/ 117446 h 1401449"/>
              <a:gd name="connsiteX2" fmla="*/ 1635852 w 1635852"/>
              <a:gd name="connsiteY2" fmla="*/ 948443 h 1401449"/>
              <a:gd name="connsiteX3" fmla="*/ 16778 w 1635852"/>
              <a:gd name="connsiteY3" fmla="*/ 1401449 h 1401449"/>
              <a:gd name="connsiteX4" fmla="*/ 0 w 1635852"/>
              <a:gd name="connsiteY4" fmla="*/ 0 h 1401449"/>
              <a:gd name="connsiteX0" fmla="*/ 8389 w 1644241"/>
              <a:gd name="connsiteY0" fmla="*/ 0 h 1065889"/>
              <a:gd name="connsiteX1" fmla="*/ 1644241 w 1644241"/>
              <a:gd name="connsiteY1" fmla="*/ 117446 h 1065889"/>
              <a:gd name="connsiteX2" fmla="*/ 1644241 w 1644241"/>
              <a:gd name="connsiteY2" fmla="*/ 948443 h 1065889"/>
              <a:gd name="connsiteX3" fmla="*/ 0 w 1644241"/>
              <a:gd name="connsiteY3" fmla="*/ 1065889 h 1065889"/>
              <a:gd name="connsiteX4" fmla="*/ 8389 w 1644241"/>
              <a:gd name="connsiteY4" fmla="*/ 0 h 1065889"/>
              <a:gd name="connsiteX0" fmla="*/ 8389 w 1669408"/>
              <a:gd name="connsiteY0" fmla="*/ 0 h 1133001"/>
              <a:gd name="connsiteX1" fmla="*/ 1644241 w 1669408"/>
              <a:gd name="connsiteY1" fmla="*/ 117446 h 1133001"/>
              <a:gd name="connsiteX2" fmla="*/ 1669408 w 1669408"/>
              <a:gd name="connsiteY2" fmla="*/ 1133001 h 1133001"/>
              <a:gd name="connsiteX3" fmla="*/ 0 w 1669408"/>
              <a:gd name="connsiteY3" fmla="*/ 1065889 h 1133001"/>
              <a:gd name="connsiteX4" fmla="*/ 8389 w 1669408"/>
              <a:gd name="connsiteY4" fmla="*/ 0 h 1133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69408" h="1133001">
                <a:moveTo>
                  <a:pt x="8389" y="0"/>
                </a:moveTo>
                <a:lnTo>
                  <a:pt x="1644241" y="117446"/>
                </a:lnTo>
                <a:lnTo>
                  <a:pt x="1669408" y="1133001"/>
                </a:lnTo>
                <a:lnTo>
                  <a:pt x="0" y="1065889"/>
                </a:lnTo>
                <a:cubicBezTo>
                  <a:pt x="2796" y="710593"/>
                  <a:pt x="5593" y="355296"/>
                  <a:pt x="8389" y="0"/>
                </a:cubicBezTo>
                <a:close/>
              </a:path>
            </a:pathLst>
          </a:custGeom>
          <a:noFill/>
          <a:scene3d>
            <a:camera prst="perspectiveContrastingLeftFacing" fov="7200000">
              <a:rot lat="20721050" lon="19901844" rev="80620"/>
            </a:camera>
            <a:lightRig rig="threePt" dir="t"/>
          </a:scene3d>
        </p:spPr>
        <p:txBody>
          <a:bodyPr wrap="square" rtlCol="0">
            <a:spAutoFit/>
            <a:sp3d z="107950"/>
          </a:bodyPr>
          <a:lstStyle/>
          <a:p>
            <a:pPr algn="ctr"/>
            <a:r>
              <a:rPr lang="de-DE" sz="2800" b="1" spc="80" dirty="0">
                <a:solidFill>
                  <a:srgbClr val="FF0000"/>
                </a:solidFill>
                <a:latin typeface="+mj-lt"/>
              </a:rPr>
              <a:t>Lorenz Hölscher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3013014" y="937669"/>
            <a:ext cx="1127464" cy="1011533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bin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010448" y="1136921"/>
            <a:ext cx="2723695" cy="2349259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sz="14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ich?</a:t>
            </a:r>
          </a:p>
        </p:txBody>
      </p:sp>
      <p:sp>
        <p:nvSpPr>
          <p:cNvPr id="10" name="Textplatzhalter 8"/>
          <p:cNvSpPr txBox="1">
            <a:spLocks/>
          </p:cNvSpPr>
          <p:nvPr/>
        </p:nvSpPr>
        <p:spPr>
          <a:xfrm>
            <a:off x="1545406" y="4358193"/>
            <a:ext cx="349364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latin typeface="+mj-lt"/>
              </a:rPr>
              <a:t>Software-Dozent</a:t>
            </a:r>
          </a:p>
        </p:txBody>
      </p:sp>
      <p:sp>
        <p:nvSpPr>
          <p:cNvPr id="11" name="Textplatzhalter 8"/>
          <p:cNvSpPr txBox="1">
            <a:spLocks/>
          </p:cNvSpPr>
          <p:nvPr/>
        </p:nvSpPr>
        <p:spPr>
          <a:xfrm>
            <a:off x="8810792" y="5628781"/>
            <a:ext cx="2699988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latin typeface="+mj-lt"/>
              </a:rPr>
              <a:t>Buch-Autor</a:t>
            </a:r>
          </a:p>
        </p:txBody>
      </p:sp>
      <p:sp>
        <p:nvSpPr>
          <p:cNvPr id="12" name="Textplatzhalter 8"/>
          <p:cNvSpPr txBox="1">
            <a:spLocks/>
          </p:cNvSpPr>
          <p:nvPr/>
        </p:nvSpPr>
        <p:spPr>
          <a:xfrm>
            <a:off x="9690847" y="2399976"/>
            <a:ext cx="1819933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solidFill>
                  <a:srgbClr val="C00000"/>
                </a:solidFill>
                <a:latin typeface="+mj-lt"/>
              </a:rPr>
              <a:t>Access</a:t>
            </a:r>
          </a:p>
        </p:txBody>
      </p:sp>
      <p:sp>
        <p:nvSpPr>
          <p:cNvPr id="13" name="Textplatzhalter 8"/>
          <p:cNvSpPr txBox="1">
            <a:spLocks/>
          </p:cNvSpPr>
          <p:nvPr/>
        </p:nvSpPr>
        <p:spPr>
          <a:xfrm>
            <a:off x="5017644" y="5098415"/>
            <a:ext cx="125216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Word</a:t>
            </a:r>
          </a:p>
        </p:txBody>
      </p:sp>
      <p:sp>
        <p:nvSpPr>
          <p:cNvPr id="14" name="Textplatzhalter 8"/>
          <p:cNvSpPr txBox="1">
            <a:spLocks/>
          </p:cNvSpPr>
          <p:nvPr/>
        </p:nvSpPr>
        <p:spPr>
          <a:xfrm>
            <a:off x="4228344" y="3580575"/>
            <a:ext cx="126467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solidFill>
                  <a:srgbClr val="1A9E4C"/>
                </a:solidFill>
                <a:latin typeface="+mj-lt"/>
              </a:rPr>
              <a:t>Excel</a:t>
            </a:r>
          </a:p>
        </p:txBody>
      </p:sp>
      <p:sp>
        <p:nvSpPr>
          <p:cNvPr id="15" name="Textplatzhalter 8"/>
          <p:cNvSpPr txBox="1">
            <a:spLocks/>
          </p:cNvSpPr>
          <p:nvPr/>
        </p:nvSpPr>
        <p:spPr>
          <a:xfrm>
            <a:off x="7877976" y="1711556"/>
            <a:ext cx="284717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solidFill>
                  <a:srgbClr val="F07D4A"/>
                </a:solidFill>
                <a:latin typeface="+mj-lt"/>
              </a:rPr>
              <a:t>PowerPoint</a:t>
            </a:r>
          </a:p>
        </p:txBody>
      </p:sp>
      <p:sp>
        <p:nvSpPr>
          <p:cNvPr id="16" name="Textplatzhalter 8"/>
          <p:cNvSpPr txBox="1">
            <a:spLocks/>
          </p:cNvSpPr>
          <p:nvPr/>
        </p:nvSpPr>
        <p:spPr>
          <a:xfrm>
            <a:off x="9339809" y="4760198"/>
            <a:ext cx="1385341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solidFill>
                  <a:srgbClr val="FF0000"/>
                </a:solidFill>
                <a:latin typeface="+mj-lt"/>
              </a:rPr>
              <a:t>VBA</a:t>
            </a:r>
          </a:p>
        </p:txBody>
      </p:sp>
      <p:sp>
        <p:nvSpPr>
          <p:cNvPr id="3" name="Rechteck 2"/>
          <p:cNvSpPr/>
          <p:nvPr/>
        </p:nvSpPr>
        <p:spPr>
          <a:xfrm>
            <a:off x="5477436" y="2680447"/>
            <a:ext cx="2178424" cy="1821900"/>
          </a:xfrm>
          <a:custGeom>
            <a:avLst/>
            <a:gdLst>
              <a:gd name="connsiteX0" fmla="*/ 0 w 1846730"/>
              <a:gd name="connsiteY0" fmla="*/ 0 h 1821900"/>
              <a:gd name="connsiteX1" fmla="*/ 1846730 w 1846730"/>
              <a:gd name="connsiteY1" fmla="*/ 0 h 1821900"/>
              <a:gd name="connsiteX2" fmla="*/ 1846730 w 1846730"/>
              <a:gd name="connsiteY2" fmla="*/ 1821900 h 1821900"/>
              <a:gd name="connsiteX3" fmla="*/ 0 w 1846730"/>
              <a:gd name="connsiteY3" fmla="*/ 1821900 h 1821900"/>
              <a:gd name="connsiteX4" fmla="*/ 0 w 1846730"/>
              <a:gd name="connsiteY4" fmla="*/ 0 h 1821900"/>
              <a:gd name="connsiteX0" fmla="*/ 0 w 1864659"/>
              <a:gd name="connsiteY0" fmla="*/ 0 h 1821900"/>
              <a:gd name="connsiteX1" fmla="*/ 1864659 w 1864659"/>
              <a:gd name="connsiteY1" fmla="*/ 8965 h 1821900"/>
              <a:gd name="connsiteX2" fmla="*/ 1846730 w 1864659"/>
              <a:gd name="connsiteY2" fmla="*/ 1821900 h 1821900"/>
              <a:gd name="connsiteX3" fmla="*/ 0 w 1864659"/>
              <a:gd name="connsiteY3" fmla="*/ 1821900 h 1821900"/>
              <a:gd name="connsiteX4" fmla="*/ 0 w 1864659"/>
              <a:gd name="connsiteY4" fmla="*/ 0 h 1821900"/>
              <a:gd name="connsiteX0" fmla="*/ 0 w 1864659"/>
              <a:gd name="connsiteY0" fmla="*/ 0 h 1821900"/>
              <a:gd name="connsiteX1" fmla="*/ 1864659 w 1864659"/>
              <a:gd name="connsiteY1" fmla="*/ 8965 h 1821900"/>
              <a:gd name="connsiteX2" fmla="*/ 1837765 w 1864659"/>
              <a:gd name="connsiteY2" fmla="*/ 1559859 h 1821900"/>
              <a:gd name="connsiteX3" fmla="*/ 1846730 w 1864659"/>
              <a:gd name="connsiteY3" fmla="*/ 1821900 h 1821900"/>
              <a:gd name="connsiteX4" fmla="*/ 0 w 1864659"/>
              <a:gd name="connsiteY4" fmla="*/ 1821900 h 1821900"/>
              <a:gd name="connsiteX5" fmla="*/ 0 w 1864659"/>
              <a:gd name="connsiteY5" fmla="*/ 0 h 1821900"/>
              <a:gd name="connsiteX0" fmla="*/ 0 w 1864659"/>
              <a:gd name="connsiteY0" fmla="*/ 0 h 1821900"/>
              <a:gd name="connsiteX1" fmla="*/ 1864659 w 1864659"/>
              <a:gd name="connsiteY1" fmla="*/ 8965 h 1821900"/>
              <a:gd name="connsiteX2" fmla="*/ 1846730 w 1864659"/>
              <a:gd name="connsiteY2" fmla="*/ 1299882 h 1821900"/>
              <a:gd name="connsiteX3" fmla="*/ 1837765 w 1864659"/>
              <a:gd name="connsiteY3" fmla="*/ 1559859 h 1821900"/>
              <a:gd name="connsiteX4" fmla="*/ 1846730 w 1864659"/>
              <a:gd name="connsiteY4" fmla="*/ 1821900 h 1821900"/>
              <a:gd name="connsiteX5" fmla="*/ 0 w 1864659"/>
              <a:gd name="connsiteY5" fmla="*/ 1821900 h 1821900"/>
              <a:gd name="connsiteX6" fmla="*/ 0 w 1864659"/>
              <a:gd name="connsiteY6" fmla="*/ 0 h 1821900"/>
              <a:gd name="connsiteX0" fmla="*/ 0 w 1864659"/>
              <a:gd name="connsiteY0" fmla="*/ 0 h 1821900"/>
              <a:gd name="connsiteX1" fmla="*/ 1864659 w 1864659"/>
              <a:gd name="connsiteY1" fmla="*/ 8965 h 1821900"/>
              <a:gd name="connsiteX2" fmla="*/ 1846730 w 1864659"/>
              <a:gd name="connsiteY2" fmla="*/ 1299882 h 1821900"/>
              <a:gd name="connsiteX3" fmla="*/ 1837765 w 1864659"/>
              <a:gd name="connsiteY3" fmla="*/ 1559859 h 1821900"/>
              <a:gd name="connsiteX4" fmla="*/ 1846730 w 1864659"/>
              <a:gd name="connsiteY4" fmla="*/ 1821900 h 1821900"/>
              <a:gd name="connsiteX5" fmla="*/ 0 w 1864659"/>
              <a:gd name="connsiteY5" fmla="*/ 1821900 h 1821900"/>
              <a:gd name="connsiteX6" fmla="*/ 0 w 1864659"/>
              <a:gd name="connsiteY6" fmla="*/ 0 h 1821900"/>
              <a:gd name="connsiteX0" fmla="*/ 0 w 2178424"/>
              <a:gd name="connsiteY0" fmla="*/ 0 h 1821900"/>
              <a:gd name="connsiteX1" fmla="*/ 1864659 w 2178424"/>
              <a:gd name="connsiteY1" fmla="*/ 8965 h 1821900"/>
              <a:gd name="connsiteX2" fmla="*/ 2178424 w 2178424"/>
              <a:gd name="connsiteY2" fmla="*/ 1272988 h 1821900"/>
              <a:gd name="connsiteX3" fmla="*/ 1837765 w 2178424"/>
              <a:gd name="connsiteY3" fmla="*/ 1559859 h 1821900"/>
              <a:gd name="connsiteX4" fmla="*/ 1846730 w 2178424"/>
              <a:gd name="connsiteY4" fmla="*/ 1821900 h 1821900"/>
              <a:gd name="connsiteX5" fmla="*/ 0 w 2178424"/>
              <a:gd name="connsiteY5" fmla="*/ 1821900 h 1821900"/>
              <a:gd name="connsiteX6" fmla="*/ 0 w 2178424"/>
              <a:gd name="connsiteY6" fmla="*/ 0 h 182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78424" h="1821900">
                <a:moveTo>
                  <a:pt x="0" y="0"/>
                </a:moveTo>
                <a:lnTo>
                  <a:pt x="1864659" y="8965"/>
                </a:lnTo>
                <a:lnTo>
                  <a:pt x="2178424" y="1272988"/>
                </a:lnTo>
                <a:cubicBezTo>
                  <a:pt x="2166471" y="1386541"/>
                  <a:pt x="1840753" y="1473200"/>
                  <a:pt x="1837765" y="1559859"/>
                </a:cubicBezTo>
                <a:lnTo>
                  <a:pt x="1846730" y="1821900"/>
                </a:lnTo>
                <a:lnTo>
                  <a:pt x="0" y="18219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8"/>
          <p:cNvSpPr txBox="1">
            <a:spLocks/>
          </p:cNvSpPr>
          <p:nvPr/>
        </p:nvSpPr>
        <p:spPr>
          <a:xfrm>
            <a:off x="2276475" y="5876033"/>
            <a:ext cx="4410075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4000" b="0" spc="50" dirty="0">
                <a:latin typeface="+mj-lt"/>
              </a:rPr>
              <a:t>Programmierer</a:t>
            </a:r>
          </a:p>
        </p:txBody>
      </p:sp>
      <p:sp>
        <p:nvSpPr>
          <p:cNvPr id="8" name="Textplatzhalter 8"/>
          <p:cNvSpPr txBox="1">
            <a:spLocks/>
          </p:cNvSpPr>
          <p:nvPr/>
        </p:nvSpPr>
        <p:spPr>
          <a:xfrm>
            <a:off x="5208523" y="2447642"/>
            <a:ext cx="3113134" cy="553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ClrTx/>
              <a:buSzPct val="100000"/>
              <a:buFont typeface="Wingdings" panose="05000000000000000000" pitchFamily="2" charset="2"/>
              <a:buNone/>
              <a:defRPr sz="2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Gill Sans MT" panose="020B0502020104020203" pitchFamily="34" charset="0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4000" b="0" spc="50" dirty="0">
                <a:latin typeface="+mj-lt"/>
              </a:rPr>
              <a:t>Access-Coach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1955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5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build="p"/>
      <p:bldP spid="5" grpId="0"/>
      <p:bldP spid="6" grpId="0"/>
      <p:bldP spid="7" grpId="0"/>
      <p:bldP spid="10" grpId="0" build="p"/>
      <p:bldP spid="11" grpId="0" build="p"/>
      <p:bldP spid="12" grpId="0" build="p"/>
      <p:bldP spid="13" grpId="0" build="p"/>
      <p:bldP spid="14" grpId="0" build="p"/>
      <p:bldP spid="15" grpId="0" build="p"/>
      <p:bldP spid="16" grpId="0" build="p"/>
      <p:bldP spid="3" grpId="0" animBg="1"/>
      <p:bldP spid="17" grpId="0" build="p"/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2785341" y="1177608"/>
            <a:ext cx="2488277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5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Welcher</a:t>
            </a:r>
          </a:p>
        </p:txBody>
      </p:sp>
      <p:sp>
        <p:nvSpPr>
          <p:cNvPr id="3" name="Titel 1"/>
          <p:cNvSpPr txBox="1">
            <a:spLocks/>
          </p:cNvSpPr>
          <p:nvPr/>
        </p:nvSpPr>
        <p:spPr>
          <a:xfrm>
            <a:off x="4050746" y="1534837"/>
            <a:ext cx="2892314" cy="146354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4000" dirty="0">
                <a:solidFill>
                  <a:schemeClr val="accent3">
                    <a:lumMod val="75000"/>
                  </a:schemeClr>
                </a:solidFill>
              </a:rPr>
              <a:t>Typ</a:t>
            </a:r>
          </a:p>
        </p:txBody>
      </p:sp>
      <p:sp>
        <p:nvSpPr>
          <p:cNvPr id="4" name="Titel 1"/>
          <p:cNvSpPr txBox="1">
            <a:spLocks/>
          </p:cNvSpPr>
          <p:nvPr/>
        </p:nvSpPr>
        <p:spPr>
          <a:xfrm>
            <a:off x="5007676" y="3355609"/>
            <a:ext cx="1159208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50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bin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4401621" y="3137223"/>
            <a:ext cx="3243188" cy="24949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20000" dirty="0">
                <a:solidFill>
                  <a:srgbClr val="FFC000"/>
                </a:solidFill>
              </a:rPr>
              <a:t>ich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6980144" y="1033026"/>
            <a:ext cx="2541439" cy="277722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0" dirty="0">
                <a:solidFill>
                  <a:schemeClr val="accent5">
                    <a:lumMod val="75000"/>
                  </a:schemeClr>
                </a:solidFill>
              </a:rPr>
              <a:t>?</a:t>
            </a:r>
          </a:p>
        </p:txBody>
      </p:sp>
      <p:pic>
        <p:nvPicPr>
          <p:cNvPr id="7" name="Grafik 6" hidden="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9140188" y="3566795"/>
            <a:ext cx="1693514" cy="16935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Grafik 7" hidden="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10444723" y="2837074"/>
            <a:ext cx="1276382" cy="1227569"/>
          </a:xfrm>
          <a:prstGeom prst="rect">
            <a:avLst/>
          </a:prstGeom>
        </p:spPr>
      </p:pic>
      <p:sp>
        <p:nvSpPr>
          <p:cNvPr id="9" name="Titel 1" hidden="1"/>
          <p:cNvSpPr txBox="1">
            <a:spLocks/>
          </p:cNvSpPr>
          <p:nvPr/>
        </p:nvSpPr>
        <p:spPr>
          <a:xfrm>
            <a:off x="5861916" y="5233743"/>
            <a:ext cx="4326659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 dirty="0">
                <a:solidFill>
                  <a:schemeClr val="tx1"/>
                </a:solidFill>
              </a:rPr>
              <a:t>Welcher Typ ist das?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005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341"/>
    </mc:Choice>
    <mc:Fallback xmlns="">
      <p:transition spd="slow" advTm="152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2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3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9" grpId="0"/>
      <p:bldP spid="9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Fragezeich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9681" y="1981336"/>
            <a:ext cx="3351237" cy="3570590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1240145" y="2862784"/>
            <a:ext cx="7028418" cy="3143887"/>
          </a:xfrm>
        </p:spPr>
        <p:txBody>
          <a:bodyPr>
            <a:noAutofit/>
          </a:bodyPr>
          <a:lstStyle/>
          <a:p>
            <a:r>
              <a:rPr lang="de-DE" sz="30000" dirty="0">
                <a:solidFill>
                  <a:srgbClr val="4F80AD"/>
                </a:solidFill>
              </a:rPr>
              <a:t>Wie</a:t>
            </a:r>
          </a:p>
        </p:txBody>
      </p:sp>
    </p:spTree>
    <p:extLst>
      <p:ext uri="{BB962C8B-B14F-4D97-AF65-F5344CB8AC3E}">
        <p14:creationId xmlns:p14="http://schemas.microsoft.com/office/powerpoint/2010/main" val="12258748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-486997"/>
            <a:ext cx="7244044" cy="31700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0" dirty="0" err="1">
                <a:solidFill>
                  <a:srgbClr val="FF0000"/>
                </a:solidFill>
                <a:latin typeface="+mj-lt"/>
              </a:rPr>
              <a:t>Don't</a:t>
            </a:r>
            <a:r>
              <a:rPr lang="de-DE" sz="20000" dirty="0">
                <a:solidFill>
                  <a:srgbClr val="FF0000"/>
                </a:solidFill>
                <a:latin typeface="+mj-lt"/>
              </a:rPr>
              <a:t>: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8805944" y="524677"/>
            <a:ext cx="2708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fixiert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9118758" y="242926"/>
            <a:ext cx="2656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Hände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327706" y="2521406"/>
            <a:ext cx="669178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Umdrehen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100054" y="3499362"/>
            <a:ext cx="98898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FFC000"/>
                </a:solidFill>
                <a:latin typeface="+mj-lt"/>
              </a:rPr>
              <a:t>Auf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594548" y="3740197"/>
            <a:ext cx="2004988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den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444814" y="4298701"/>
            <a:ext cx="2893079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00B050"/>
                </a:solidFill>
                <a:latin typeface="+mj-lt"/>
              </a:rPr>
              <a:t>Boden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2995274" y="3824148"/>
            <a:ext cx="23364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rgbClr val="CD1805"/>
                </a:solidFill>
                <a:latin typeface="+mj-lt"/>
              </a:rPr>
              <a:t>gucken</a:t>
            </a:r>
          </a:p>
        </p:txBody>
      </p:sp>
      <p:sp>
        <p:nvSpPr>
          <p:cNvPr id="11" name="Pfeil nach unten 10"/>
          <p:cNvSpPr/>
          <p:nvPr/>
        </p:nvSpPr>
        <p:spPr>
          <a:xfrm>
            <a:off x="2506134" y="5194666"/>
            <a:ext cx="1930400" cy="1648178"/>
          </a:xfrm>
          <a:prstGeom prst="down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902421" y="5513148"/>
            <a:ext cx="751662" cy="278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600" dirty="0">
                <a:latin typeface="+mj-lt"/>
              </a:rPr>
              <a:t>zu leise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505025" y="5503187"/>
            <a:ext cx="2613534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FFC000"/>
                </a:solidFill>
                <a:latin typeface="+mj-lt"/>
              </a:rPr>
              <a:t>reden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404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007"/>
    </mc:Choice>
    <mc:Fallback xmlns="">
      <p:transition spd="slow" advTm="2110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5" grpId="1"/>
      <p:bldP spid="7" grpId="0"/>
      <p:bldP spid="8" grpId="0"/>
      <p:bldP spid="9" grpId="0"/>
      <p:bldP spid="10" grpId="0"/>
      <p:bldP spid="11" grpId="0" animBg="1"/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/>
          <p:cNvSpPr txBox="1"/>
          <p:nvPr/>
        </p:nvSpPr>
        <p:spPr>
          <a:xfrm>
            <a:off x="7173134" y="841506"/>
            <a:ext cx="4199467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80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M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1599" y="-486997"/>
            <a:ext cx="4339782" cy="31700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0" dirty="0">
                <a:solidFill>
                  <a:srgbClr val="00B050"/>
                </a:solidFill>
                <a:latin typeface="+mj-lt"/>
              </a:rPr>
              <a:t>Do: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7634325" y="5600574"/>
            <a:ext cx="4013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Publikum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719614" y="4599127"/>
            <a:ext cx="2656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Hände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8162617" y="4195657"/>
            <a:ext cx="38196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2000" dirty="0">
                <a:solidFill>
                  <a:srgbClr val="FFC000"/>
                </a:solidFill>
                <a:latin typeface="+mj-lt"/>
              </a:rPr>
              <a:t>-Blick</a:t>
            </a:r>
          </a:p>
        </p:txBody>
      </p:sp>
      <p:sp>
        <p:nvSpPr>
          <p:cNvPr id="6" name="Textfeld 5"/>
          <p:cNvSpPr txBox="1"/>
          <p:nvPr/>
        </p:nvSpPr>
        <p:spPr>
          <a:xfrm rot="5400000">
            <a:off x="1889416" y="4872346"/>
            <a:ext cx="1171752" cy="1035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vor dem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959198" y="3945488"/>
            <a:ext cx="2743083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 dirty="0">
                <a:solidFill>
                  <a:srgbClr val="7030A0"/>
                </a:solidFill>
                <a:latin typeface="+mj-lt"/>
              </a:rPr>
              <a:t>deutlich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4507548" y="2841836"/>
            <a:ext cx="13331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laut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11079103" y="5693591"/>
            <a:ext cx="119669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 err="1">
                <a:solidFill>
                  <a:schemeClr val="accent3">
                    <a:lumMod val="75000"/>
                  </a:schemeClr>
                </a:solidFill>
                <a:latin typeface="+mj-lt"/>
              </a:rPr>
              <a:t>in's</a:t>
            </a:r>
            <a:endParaRPr lang="de-DE" sz="60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871975" y="5517056"/>
            <a:ext cx="3152244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C00000"/>
                </a:solidFill>
                <a:latin typeface="+mj-lt"/>
              </a:rPr>
              <a:t>Körper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68718" y="3548273"/>
            <a:ext cx="117175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FFC000"/>
                </a:solidFill>
                <a:latin typeface="+mj-lt"/>
              </a:rPr>
              <a:t>und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3568501" y="2059854"/>
            <a:ext cx="477590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0000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sprechen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483" y="2529686"/>
            <a:ext cx="2714625" cy="238125"/>
          </a:xfrm>
          <a:prstGeom prst="rect">
            <a:avLst/>
          </a:prstGeom>
          <a:ln>
            <a:noFill/>
          </a:ln>
        </p:spPr>
      </p:pic>
      <p:sp>
        <p:nvSpPr>
          <p:cNvPr id="18" name="Textfeld 17"/>
          <p:cNvSpPr txBox="1"/>
          <p:nvPr/>
        </p:nvSpPr>
        <p:spPr>
          <a:xfrm>
            <a:off x="871975" y="2717942"/>
            <a:ext cx="177124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lt"/>
              </a:rPr>
              <a:t>gucken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312432" y="198189"/>
            <a:ext cx="5364371" cy="1286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0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lächeln </a:t>
            </a:r>
            <a:r>
              <a:rPr lang="de-DE" sz="10000" dirty="0">
                <a:solidFill>
                  <a:schemeClr val="accent5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</a:t>
            </a:r>
            <a:endParaRPr lang="de-DE" sz="10000" dirty="0">
              <a:solidFill>
                <a:schemeClr val="accent5">
                  <a:lumMod val="75000"/>
                </a:schemeClr>
              </a:solidFill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0317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5677"/>
    </mc:Choice>
    <mc:Fallback xmlns="">
      <p:transition spd="slow" advTm="3856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 animBg="1"/>
      <p:bldP spid="3" grpId="0"/>
      <p:bldP spid="4" grpId="0"/>
      <p:bldP spid="5" grpId="0"/>
      <p:bldP spid="6" grpId="0"/>
      <p:bldP spid="9" grpId="0"/>
      <p:bldP spid="10" grpId="0"/>
      <p:bldP spid="12" grpId="0"/>
      <p:bldP spid="14" grpId="0"/>
      <p:bldP spid="15" grpId="0"/>
      <p:bldP spid="16" grpId="0"/>
      <p:bldP spid="18" grpId="0"/>
      <p:bldP spid="1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0" y="2883475"/>
            <a:ext cx="12191999" cy="22553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chemeClr val="accent6">
                    <a:lumMod val="75000"/>
                  </a:schemeClr>
                </a:solidFill>
              </a:rPr>
              <a:t>Stil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24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95"/>
    </mc:Choice>
    <mc:Fallback xmlns="">
      <p:transition spd="slow" advTm="51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feld 12"/>
          <p:cNvSpPr txBox="1"/>
          <p:nvPr/>
        </p:nvSpPr>
        <p:spPr>
          <a:xfrm>
            <a:off x="4544524" y="3355731"/>
            <a:ext cx="5396522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Lehrvortrag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105121" y="2436196"/>
            <a:ext cx="755491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rgbClr val="FFC000"/>
                </a:solidFill>
                <a:latin typeface="+mj-lt"/>
              </a:rPr>
              <a:t>Hierarchisch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8044472" y="258426"/>
            <a:ext cx="4054901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 dirty="0">
                <a:solidFill>
                  <a:srgbClr val="00B050"/>
                </a:solidFill>
                <a:latin typeface="+mj-lt"/>
              </a:rPr>
              <a:t>Ich hier oben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8372450" y="5967556"/>
            <a:ext cx="373230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 dirty="0">
                <a:solidFill>
                  <a:srgbClr val="CD1805"/>
                </a:solidFill>
                <a:latin typeface="+mj-lt"/>
              </a:rPr>
              <a:t>Ihr da unten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0" y="906151"/>
            <a:ext cx="19647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2000">
                <a:solidFill>
                  <a:srgbClr val="CD1805"/>
                </a:solidFill>
                <a:latin typeface="+mj-lt"/>
              </a:rPr>
              <a:t>Ich</a:t>
            </a:r>
            <a:endParaRPr lang="de-DE" sz="12000" dirty="0">
              <a:solidFill>
                <a:srgbClr val="CD1805"/>
              </a:solidFill>
              <a:latin typeface="+mj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96809" y="499261"/>
            <a:ext cx="335042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3">
                    <a:lumMod val="50000"/>
                  </a:schemeClr>
                </a:solidFill>
                <a:latin typeface="+mj-lt"/>
              </a:rPr>
              <a:t>lasse Fragen zu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 rot="5400000">
            <a:off x="1076201" y="2270866"/>
            <a:ext cx="196002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>
                <a:solidFill>
                  <a:schemeClr val="bg2">
                    <a:lumMod val="75000"/>
                  </a:schemeClr>
                </a:solidFill>
                <a:latin typeface="+mj-lt"/>
              </a:rPr>
              <a:t>bewerte</a:t>
            </a:r>
            <a:endParaRPr lang="de-DE" sz="400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586156" y="756251"/>
            <a:ext cx="4513384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entscheide</a:t>
            </a:r>
            <a:endParaRPr lang="de-DE" sz="8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4911" y="5084202"/>
            <a:ext cx="1943116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3">
                    <a:lumMod val="50000"/>
                  </a:schemeClr>
                </a:solidFill>
                <a:latin typeface="+mj-lt"/>
              </a:rPr>
              <a:t>bequem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576366" y="4887839"/>
            <a:ext cx="1943116" cy="129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>
                <a:solidFill>
                  <a:srgbClr val="92D050"/>
                </a:solidFill>
                <a:latin typeface="+mj-lt"/>
              </a:rPr>
              <a:t>für</a:t>
            </a:r>
            <a:endParaRPr lang="de-DE" sz="10000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2757050" y="4886672"/>
            <a:ext cx="1685725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rgbClr val="FF0000"/>
                </a:solidFill>
                <a:latin typeface="+mj-lt"/>
              </a:rPr>
              <a:t>passive</a:t>
            </a:r>
            <a:endParaRPr lang="de-DE" sz="4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959366" y="5793954"/>
            <a:ext cx="552210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>
                <a:solidFill>
                  <a:schemeClr val="bg2">
                    <a:lumMod val="25000"/>
                  </a:schemeClr>
                </a:solidFill>
                <a:latin typeface="+mj-lt"/>
              </a:rPr>
              <a:t>Teilnehmer</a:t>
            </a:r>
            <a:endParaRPr lang="de-DE" sz="80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14" name="Rechteck 13"/>
          <p:cNvSpPr/>
          <p:nvPr/>
        </p:nvSpPr>
        <p:spPr>
          <a:xfrm rot="16200000">
            <a:off x="9280149" y="3436558"/>
            <a:ext cx="5322886" cy="116643"/>
          </a:xfrm>
          <a:prstGeom prst="rect">
            <a:avLst/>
          </a:prstGeom>
          <a:gradFill flip="none" rotWithShape="1">
            <a:gsLst>
              <a:gs pos="0">
                <a:srgbClr val="00B050"/>
              </a:gs>
              <a:gs pos="100000">
                <a:srgbClr val="CD1805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296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58"/>
    </mc:Choice>
    <mc:Fallback xmlns="">
      <p:transition spd="slow" advTm="39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feld 15"/>
          <p:cNvSpPr txBox="1"/>
          <p:nvPr/>
        </p:nvSpPr>
        <p:spPr>
          <a:xfrm>
            <a:off x="119921" y="296863"/>
            <a:ext cx="6145966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Arbeitsgruppe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19921" y="5910224"/>
            <a:ext cx="4547181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verantwortlich</a:t>
            </a:r>
            <a:endParaRPr lang="de-DE" sz="6000" dirty="0">
              <a:solidFill>
                <a:schemeClr val="accent1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3468443" y="1442637"/>
            <a:ext cx="55948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12000" dirty="0">
                <a:solidFill>
                  <a:srgbClr val="00B050"/>
                </a:solidFill>
                <a:latin typeface="+mj-lt"/>
              </a:rPr>
              <a:t>Kollegial</a:t>
            </a:r>
          </a:p>
        </p:txBody>
      </p:sp>
      <p:sp>
        <p:nvSpPr>
          <p:cNvPr id="4" name="Textfeld 3"/>
          <p:cNvSpPr txBox="1"/>
          <p:nvPr/>
        </p:nvSpPr>
        <p:spPr>
          <a:xfrm rot="16200000">
            <a:off x="7637276" y="1263205"/>
            <a:ext cx="260345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>
                <a:solidFill>
                  <a:srgbClr val="F38377"/>
                </a:solidFill>
                <a:latin typeface="+mj-lt"/>
              </a:rPr>
              <a:t>gleichrangig</a:t>
            </a:r>
            <a:endParaRPr lang="de-DE" sz="4000" dirty="0">
              <a:solidFill>
                <a:srgbClr val="F38377"/>
              </a:solidFill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5071784" y="862212"/>
            <a:ext cx="373230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gemeinsam</a:t>
            </a:r>
            <a:endParaRPr lang="de-DE" sz="6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1212545" y="4749684"/>
            <a:ext cx="18593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Wir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269239" y="5518324"/>
            <a:ext cx="335042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3">
                    <a:lumMod val="50000"/>
                  </a:schemeClr>
                </a:solidFill>
                <a:latin typeface="+mj-lt"/>
              </a:rPr>
              <a:t>sind gemeinsam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-94318" y="4376938"/>
            <a:ext cx="267368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>
                <a:solidFill>
                  <a:srgbClr val="FF4343"/>
                </a:solidFill>
                <a:latin typeface="+mj-lt"/>
              </a:rPr>
              <a:t>beschließen</a:t>
            </a:r>
            <a:endParaRPr lang="de-DE" sz="4000" dirty="0">
              <a:solidFill>
                <a:srgbClr val="FF4343"/>
              </a:solidFill>
              <a:latin typeface="+mj-lt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406650" y="4282512"/>
            <a:ext cx="23351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3">
                    <a:lumMod val="50000"/>
                  </a:schemeClr>
                </a:solidFill>
                <a:latin typeface="+mj-lt"/>
              </a:rPr>
              <a:t>Mitarbeit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7333983" y="4393155"/>
            <a:ext cx="241301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>
                <a:solidFill>
                  <a:srgbClr val="92D050"/>
                </a:solidFill>
                <a:latin typeface="+mj-lt"/>
              </a:rPr>
              <a:t>von</a:t>
            </a:r>
            <a:endParaRPr lang="de-DE" sz="10000" dirty="0">
              <a:solidFill>
                <a:srgbClr val="92D050"/>
              </a:solidFill>
              <a:latin typeface="+mj-lt"/>
            </a:endParaRP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9386570" y="4546533"/>
            <a:ext cx="1128666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allen</a:t>
            </a:r>
            <a:endParaRPr lang="de-DE" sz="4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6602270" y="5299270"/>
            <a:ext cx="552210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Teilnehmern</a:t>
            </a:r>
            <a:endParaRPr lang="de-DE" sz="8000" dirty="0">
              <a:solidFill>
                <a:schemeClr val="accent5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9714216" y="5856618"/>
            <a:ext cx="233517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>
                <a:solidFill>
                  <a:schemeClr val="accent3">
                    <a:lumMod val="50000"/>
                  </a:schemeClr>
                </a:solidFill>
                <a:latin typeface="+mj-lt"/>
              </a:rPr>
              <a:t>erwartet</a:t>
            </a:r>
            <a:endParaRPr lang="de-DE" sz="4000" dirty="0">
              <a:solidFill>
                <a:schemeClr val="accent3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19921" y="2783012"/>
            <a:ext cx="400431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FFC000"/>
                </a:solidFill>
                <a:latin typeface="+mj-lt"/>
              </a:rPr>
              <a:t>Auf einer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9020277" y="2783012"/>
            <a:ext cx="2979635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rgbClr val="FFC000"/>
                </a:solidFill>
                <a:latin typeface="+mj-lt"/>
              </a:rPr>
              <a:t>Ebene</a:t>
            </a:r>
          </a:p>
        </p:txBody>
      </p:sp>
      <p:sp>
        <p:nvSpPr>
          <p:cNvPr id="2" name="Rechteck 1"/>
          <p:cNvSpPr/>
          <p:nvPr/>
        </p:nvSpPr>
        <p:spPr>
          <a:xfrm>
            <a:off x="3736181" y="3395414"/>
            <a:ext cx="5724690" cy="11664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088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882"/>
    </mc:Choice>
    <mc:Fallback xmlns="">
      <p:transition spd="slow" advTm="738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0" y="2883475"/>
            <a:ext cx="12192000" cy="22553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chemeClr val="accent6">
                    <a:lumMod val="75000"/>
                  </a:schemeClr>
                </a:solidFill>
              </a:rPr>
              <a:t>Stil-Fragen</a:t>
            </a: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0" y="2883475"/>
            <a:ext cx="12192000" cy="22553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chemeClr val="accent6">
                    <a:lumMod val="75000"/>
                  </a:schemeClr>
                </a:solidFill>
              </a:rPr>
              <a:t>Frage-Stil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1262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69"/>
    </mc:Choice>
    <mc:Fallback xmlns="">
      <p:transition spd="slow" advTm="44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3249422" y="1155353"/>
            <a:ext cx="2616748" cy="346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28000" dirty="0">
                <a:solidFill>
                  <a:srgbClr val="FFC000"/>
                </a:solidFill>
                <a:latin typeface="+mj-lt"/>
              </a:rPr>
              <a:t>4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607481" y="3107977"/>
            <a:ext cx="2925353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4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Modell</a:t>
            </a:r>
          </a:p>
        </p:txBody>
      </p:sp>
      <p:sp>
        <p:nvSpPr>
          <p:cNvPr id="7" name="Textfeld 6"/>
          <p:cNvSpPr txBox="1"/>
          <p:nvPr/>
        </p:nvSpPr>
        <p:spPr>
          <a:xfrm rot="5400000">
            <a:off x="2455672" y="3604093"/>
            <a:ext cx="2538334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Friedemann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903094" y="4485007"/>
            <a:ext cx="174113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FF0000"/>
                </a:solidFill>
                <a:latin typeface="+mj-lt"/>
              </a:rPr>
              <a:t>Schulz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223007" y="4762006"/>
            <a:ext cx="484244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rgbClr val="92D050"/>
                </a:solidFill>
                <a:latin typeface="+mj-lt"/>
              </a:rPr>
              <a:t>von Thun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579200" y="1535626"/>
            <a:ext cx="44361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Seiten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880259" y="5479309"/>
            <a:ext cx="21332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28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Psychologe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4058946" y="5770481"/>
            <a:ext cx="4802252" cy="429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28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Kommunikations-Wissenschaftler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5579200" y="1537197"/>
            <a:ext cx="44361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Ohren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89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695"/>
    </mc:Choice>
    <mc:Fallback xmlns="">
      <p:transition spd="slow" advTm="406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4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867" y="3131536"/>
            <a:ext cx="1834039" cy="2853288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382564"/>
            <a:ext cx="121920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4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4-Seiten-Modell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522308" y="3922461"/>
            <a:ext cx="316381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008000"/>
                </a:solidFill>
                <a:latin typeface="+mj-lt"/>
              </a:rPr>
              <a:t>Selbst-offenbarung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565720" y="2651547"/>
            <a:ext cx="3319715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1663B0"/>
                </a:solidFill>
                <a:latin typeface="+mj-lt"/>
              </a:rPr>
              <a:t>Sach-Aspekt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565720" y="3922461"/>
            <a:ext cx="296270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FFC000"/>
                </a:solidFill>
                <a:latin typeface="+mj-lt"/>
              </a:rPr>
              <a:t>Beziehungs-Aspekt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798195" y="2626604"/>
            <a:ext cx="1887929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CD1805"/>
                </a:solidFill>
                <a:latin typeface="+mj-lt"/>
              </a:rPr>
              <a:t>Appell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791861" y="3131535"/>
            <a:ext cx="4033454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000" dirty="0">
                <a:solidFill>
                  <a:srgbClr val="1663B0"/>
                </a:solidFill>
                <a:latin typeface="+mj-lt"/>
              </a:rPr>
              <a:t>Worüber informiere ich?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791861" y="5109429"/>
            <a:ext cx="4662719" cy="799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000" dirty="0">
                <a:solidFill>
                  <a:srgbClr val="FFC000"/>
                </a:solidFill>
                <a:latin typeface="+mj-lt"/>
              </a:rPr>
              <a:t>Was halte ich von Dir oder wie stehe ich zu Dir?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599769" y="3129193"/>
            <a:ext cx="3926692" cy="45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rgbClr val="CD1805"/>
                </a:solidFill>
                <a:latin typeface="+mj-lt"/>
              </a:rPr>
              <a:t>Was sollst Du tun?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157316" y="5109429"/>
            <a:ext cx="4369145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rgbClr val="008000"/>
                </a:solidFill>
                <a:latin typeface="+mj-lt"/>
              </a:rPr>
              <a:t>Was gebe ich von mir kund?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629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115"/>
    </mc:Choice>
    <mc:Fallback xmlns="">
      <p:transition spd="slow" advTm="601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4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l"/>
          <p:cNvSpPr>
            <a:spLocks noGrp="1"/>
          </p:cNvSpPr>
          <p:nvPr>
            <p:ph type="title"/>
          </p:nvPr>
        </p:nvSpPr>
        <p:spPr>
          <a:xfrm>
            <a:off x="6202427" y="4426740"/>
            <a:ext cx="4170298" cy="1013247"/>
          </a:xfrm>
        </p:spPr>
        <p:txBody>
          <a:bodyPr>
            <a:noAutofit/>
          </a:bodyPr>
          <a:lstStyle/>
          <a:p>
            <a:pPr algn="l"/>
            <a:r>
              <a:rPr lang="de-DE" sz="8000" dirty="0">
                <a:solidFill>
                  <a:srgbClr val="F38377"/>
                </a:solidFill>
              </a:rPr>
              <a:t>medial</a:t>
            </a:r>
          </a:p>
        </p:txBody>
      </p:sp>
      <p:sp>
        <p:nvSpPr>
          <p:cNvPr id="6" name="Schulungen"/>
          <p:cNvSpPr txBox="1">
            <a:spLocks/>
          </p:cNvSpPr>
          <p:nvPr/>
        </p:nvSpPr>
        <p:spPr>
          <a:xfrm>
            <a:off x="5755420" y="3072900"/>
            <a:ext cx="5523307" cy="112865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sz="100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Schulungen</a:t>
            </a:r>
          </a:p>
        </p:txBody>
      </p:sp>
      <p:sp>
        <p:nvSpPr>
          <p:cNvPr id="8" name="Anwender"/>
          <p:cNvSpPr txBox="1">
            <a:spLocks/>
          </p:cNvSpPr>
          <p:nvPr/>
        </p:nvSpPr>
        <p:spPr>
          <a:xfrm>
            <a:off x="1183198" y="1209755"/>
            <a:ext cx="9396605" cy="2242452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sz="16000" dirty="0"/>
              <a:t>Anwender-</a:t>
            </a:r>
          </a:p>
        </p:txBody>
      </p:sp>
      <p:sp>
        <p:nvSpPr>
          <p:cNvPr id="9" name="multi"/>
          <p:cNvSpPr txBox="1">
            <a:spLocks/>
          </p:cNvSpPr>
          <p:nvPr/>
        </p:nvSpPr>
        <p:spPr>
          <a:xfrm>
            <a:off x="3639889" y="3818786"/>
            <a:ext cx="2001914" cy="101324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sz="8000" dirty="0" err="1">
                <a:solidFill>
                  <a:srgbClr val="00B050"/>
                </a:solidFill>
              </a:rPr>
              <a:t>multi</a:t>
            </a:r>
            <a:endParaRPr lang="de-DE" sz="8000" dirty="0">
              <a:solidFill>
                <a:srgbClr val="00B050"/>
              </a:solidFill>
            </a:endParaRPr>
          </a:p>
        </p:txBody>
      </p:sp>
      <p:sp>
        <p:nvSpPr>
          <p:cNvPr id="10" name="und"/>
          <p:cNvSpPr txBox="1">
            <a:spLocks/>
          </p:cNvSpPr>
          <p:nvPr/>
        </p:nvSpPr>
        <p:spPr>
          <a:xfrm rot="16200000">
            <a:off x="5230678" y="4089687"/>
            <a:ext cx="1146978" cy="1013247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de-DE" dirty="0">
                <a:solidFill>
                  <a:srgbClr val="FF0000"/>
                </a:solidFill>
              </a:rPr>
              <a:t>und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7648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9" grpId="0"/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0" y="382564"/>
            <a:ext cx="121920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4000" dirty="0">
                <a:latin typeface="+mj-lt"/>
              </a:rPr>
              <a:t>Er: "Was ist das Grüne da in der Soße?"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867" y="3131536"/>
            <a:ext cx="1834039" cy="2853288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637" y="3967906"/>
            <a:ext cx="1113918" cy="44556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638" y="2685968"/>
            <a:ext cx="1113916" cy="44556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83643" y="3967907"/>
            <a:ext cx="1113918" cy="44556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81827" y="2685242"/>
            <a:ext cx="1117550" cy="44702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16200000">
            <a:off x="1243248" y="4641057"/>
            <a:ext cx="316381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008000"/>
                </a:solidFill>
                <a:latin typeface="+mj-lt"/>
              </a:rPr>
              <a:t>Selbst-offenbarung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45420" y="3682396"/>
            <a:ext cx="17678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008000"/>
                </a:solidFill>
              </a:rPr>
              <a:t>Ich weiß nicht, was das ist.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7089246" y="1753287"/>
            <a:ext cx="2203247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1663B0"/>
                </a:solidFill>
                <a:latin typeface="+mj-lt"/>
              </a:rPr>
              <a:t>Sach-Aspekt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8708671" y="2474967"/>
            <a:ext cx="2984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1663B0"/>
                </a:solidFill>
              </a:rPr>
              <a:t>Da ist etwas Grünes drin.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6709519" y="4528029"/>
            <a:ext cx="296270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FFC000"/>
                </a:solidFill>
                <a:latin typeface="+mj-lt"/>
              </a:rPr>
              <a:t>Beziehungs-Aspekt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708671" y="3682396"/>
            <a:ext cx="2344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C000"/>
                </a:solidFill>
              </a:rPr>
              <a:t>Du weißt es bestimmt.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2169730" y="2199487"/>
            <a:ext cx="1887929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CD1805"/>
                </a:solidFill>
                <a:latin typeface="+mj-lt"/>
              </a:rPr>
              <a:t>Appell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45420" y="2474967"/>
            <a:ext cx="2344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CD1805"/>
                </a:solidFill>
              </a:rPr>
              <a:t>Sag mir, was es ist!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147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195"/>
    </mc:Choice>
    <mc:Fallback xmlns="">
      <p:transition spd="slow" advTm="661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242" y="3131535"/>
            <a:ext cx="2853290" cy="2853290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382564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4000" dirty="0">
                <a:latin typeface="+mj-lt"/>
              </a:rPr>
              <a:t>Sie: "Mein Gott, wenn es Dir nicht schmeckt, kannst Du ja woanders essen gehen!"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659" y="3682396"/>
            <a:ext cx="699873" cy="101658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659" y="2400458"/>
            <a:ext cx="699873" cy="1016587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0666" y="3682396"/>
            <a:ext cx="699873" cy="10165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90666" y="2400458"/>
            <a:ext cx="699873" cy="1016587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16200000">
            <a:off x="1243248" y="4641057"/>
            <a:ext cx="316381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008000"/>
                </a:solidFill>
                <a:latin typeface="+mj-lt"/>
              </a:rPr>
              <a:t>Selbst-offenbarung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45420" y="3682396"/>
            <a:ext cx="17678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008000"/>
                </a:solidFill>
              </a:rPr>
              <a:t>Mir schmeckt das nicht.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7089246" y="1753287"/>
            <a:ext cx="2203247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1663B0"/>
                </a:solidFill>
                <a:latin typeface="+mj-lt"/>
              </a:rPr>
              <a:t>Sach-Aspekt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8708671" y="2474967"/>
            <a:ext cx="2984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1663B0"/>
                </a:solidFill>
              </a:rPr>
              <a:t>Da ist etwas Grünes drin.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6709519" y="4528029"/>
            <a:ext cx="296270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FFC000"/>
                </a:solidFill>
                <a:latin typeface="+mj-lt"/>
              </a:rPr>
              <a:t>Beziehungs-Aspekt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708671" y="3682396"/>
            <a:ext cx="23449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C000"/>
                </a:solidFill>
              </a:rPr>
              <a:t>Du kochst immer so merkwürdige Sachen.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2169730" y="2199487"/>
            <a:ext cx="1887929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CD1805"/>
                </a:solidFill>
                <a:latin typeface="+mj-lt"/>
              </a:rPr>
              <a:t>Appell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-100384" y="2013302"/>
            <a:ext cx="28907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CD1805"/>
                </a:solidFill>
              </a:rPr>
              <a:t>Lass das Zeugs doch demnächst  wieder weg!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0" y="382564"/>
            <a:ext cx="121920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4000" dirty="0">
                <a:latin typeface="+mj-lt"/>
              </a:rPr>
              <a:t>Er: "Was ist das Grüne da in der Soße?"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883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725"/>
    </mc:Choice>
    <mc:Fallback xmlns="">
      <p:transition spd="slow" advTm="1187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 rot="16200000">
            <a:off x="1328432" y="849043"/>
            <a:ext cx="233249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Kontroll-</a:t>
            </a:r>
            <a:b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Fragen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-2762" y="1046198"/>
            <a:ext cx="11579996" cy="5380909"/>
            <a:chOff x="-2762" y="1046198"/>
            <a:chExt cx="11579996" cy="5380909"/>
          </a:xfrm>
        </p:grpSpPr>
        <p:sp>
          <p:nvSpPr>
            <p:cNvPr id="3" name="Textfeld 2"/>
            <p:cNvSpPr txBox="1"/>
            <p:nvPr/>
          </p:nvSpPr>
          <p:spPr>
            <a:xfrm rot="5400000">
              <a:off x="-225664" y="1448982"/>
              <a:ext cx="18212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60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Sach-</a:t>
              </a:r>
            </a:p>
          </p:txBody>
        </p:sp>
        <p:sp>
          <p:nvSpPr>
            <p:cNvPr id="9" name="Textfeld 8"/>
            <p:cNvSpPr txBox="1"/>
            <p:nvPr/>
          </p:nvSpPr>
          <p:spPr>
            <a:xfrm rot="16200000">
              <a:off x="-821424" y="4592782"/>
              <a:ext cx="26529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60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Gefühls-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77120" y="2867429"/>
              <a:ext cx="20808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Ebene</a:t>
              </a:r>
              <a:endParaRPr lang="de-DE" sz="6000" dirty="0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2258004" y="3312998"/>
              <a:ext cx="9319230" cy="2891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3012478" y="276314"/>
            <a:ext cx="37811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>
                <a:solidFill>
                  <a:schemeClr val="accent6">
                    <a:lumMod val="75000"/>
                  </a:schemeClr>
                </a:solidFill>
              </a:rPr>
              <a:t>Welches Tastenkürzel zeigt den Navigations-bereich?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7720735" y="987955"/>
            <a:ext cx="193729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rgbClr val="FF0000"/>
                </a:solidFill>
                <a:latin typeface="+mj-lt"/>
              </a:rPr>
              <a:t>Denk-</a:t>
            </a:r>
            <a:br>
              <a:rPr lang="de-DE" sz="5000">
                <a:solidFill>
                  <a:srgbClr val="FF0000"/>
                </a:solidFill>
                <a:latin typeface="+mj-lt"/>
              </a:rPr>
            </a:br>
            <a:r>
              <a:rPr lang="de-DE" sz="5000">
                <a:solidFill>
                  <a:srgbClr val="FF0000"/>
                </a:solidFill>
                <a:latin typeface="+mj-lt"/>
              </a:rPr>
              <a:t>Fragen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9207182" y="1176356"/>
            <a:ext cx="29848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>
                <a:solidFill>
                  <a:srgbClr val="FF0000"/>
                </a:solidFill>
              </a:rPr>
              <a:t>Zeigen InnerJoins mehr Daten als OuterJoins?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3204287" y="2793282"/>
            <a:ext cx="2841620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500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Reparatur-</a:t>
            </a:r>
            <a:br>
              <a:rPr lang="de-DE" sz="500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</a:br>
            <a:r>
              <a:rPr lang="de-DE" sz="500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Fragen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5142898" y="2690336"/>
            <a:ext cx="23449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Sind Sie mit Ihrem Bericht so zufrieden?</a:t>
            </a:r>
          </a:p>
        </p:txBody>
      </p:sp>
      <p:sp>
        <p:nvSpPr>
          <p:cNvPr id="18" name="Textfeld 17"/>
          <p:cNvSpPr txBox="1"/>
          <p:nvPr/>
        </p:nvSpPr>
        <p:spPr>
          <a:xfrm rot="16200000">
            <a:off x="7058705" y="3446889"/>
            <a:ext cx="245954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rgbClr val="92D050"/>
                </a:solidFill>
                <a:latin typeface="+mj-lt"/>
              </a:rPr>
              <a:t>Blitzlicht-</a:t>
            </a:r>
            <a:br>
              <a:rPr lang="de-DE" sz="5000">
                <a:solidFill>
                  <a:srgbClr val="92D050"/>
                </a:solidFill>
                <a:latin typeface="+mj-lt"/>
              </a:rPr>
            </a:br>
            <a:r>
              <a:rPr lang="de-DE" sz="5000">
                <a:solidFill>
                  <a:srgbClr val="92D050"/>
                </a:solidFill>
                <a:latin typeface="+mj-lt"/>
              </a:rPr>
              <a:t>Fragen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8806277" y="3896415"/>
            <a:ext cx="23449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92D050"/>
                </a:solidFill>
              </a:rPr>
              <a:t>Brauchen Sie noch mehr Übungszeit?</a:t>
            </a:r>
          </a:p>
        </p:txBody>
      </p:sp>
      <p:sp>
        <p:nvSpPr>
          <p:cNvPr id="21" name="Textfeld 20"/>
          <p:cNvSpPr txBox="1"/>
          <p:nvPr/>
        </p:nvSpPr>
        <p:spPr>
          <a:xfrm rot="16200000">
            <a:off x="1773455" y="4495342"/>
            <a:ext cx="271388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rgbClr val="FFC000"/>
                </a:solidFill>
                <a:latin typeface="+mj-lt"/>
              </a:rPr>
              <a:t>Resonanz-</a:t>
            </a:r>
            <a:br>
              <a:rPr lang="de-DE" sz="5000">
                <a:solidFill>
                  <a:srgbClr val="FFC000"/>
                </a:solidFill>
                <a:latin typeface="+mj-lt"/>
              </a:rPr>
            </a:br>
            <a:r>
              <a:rPr lang="de-DE" sz="5000">
                <a:solidFill>
                  <a:srgbClr val="FFC000"/>
                </a:solidFill>
                <a:latin typeface="+mj-lt"/>
              </a:rPr>
              <a:t>Fragen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648197" y="5072038"/>
            <a:ext cx="23449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C000"/>
                </a:solidFill>
              </a:rPr>
              <a:t>Wie hat Ihnen der Kurs gefallen?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202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58"/>
    </mc:Choice>
    <mc:Fallback xmlns="">
      <p:transition spd="slow" advTm="116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3752850" y="680024"/>
            <a:ext cx="8705850" cy="123450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Geschlossene</a:t>
            </a:r>
          </a:p>
        </p:txBody>
      </p:sp>
      <p:sp>
        <p:nvSpPr>
          <p:cNvPr id="2" name="Titel 1"/>
          <p:cNvSpPr txBox="1">
            <a:spLocks/>
          </p:cNvSpPr>
          <p:nvPr/>
        </p:nvSpPr>
        <p:spPr>
          <a:xfrm>
            <a:off x="6608762" y="1425573"/>
            <a:ext cx="5467351" cy="11075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6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Fragen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67151" y="2143815"/>
            <a:ext cx="32618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chemeClr val="bg2">
                    <a:lumMod val="75000"/>
                  </a:schemeClr>
                </a:solidFill>
              </a:rPr>
              <a:t>Haben Sie sich in die Teilnehmerliste eingetragen?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700751" y="3621143"/>
            <a:ext cx="32618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00B050"/>
                </a:solidFill>
              </a:rPr>
              <a:t>Funktioniert die Abfrage bei Ihnen?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136540" y="5202983"/>
            <a:ext cx="38287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8B8B"/>
                </a:solidFill>
              </a:rPr>
              <a:t>Sollen wir eine halbe Stunde Mittagspause machen?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899165" y="4358264"/>
            <a:ext cx="36354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chemeClr val="accent6">
                    <a:lumMod val="50000"/>
                  </a:schemeClr>
                </a:solidFill>
              </a:rPr>
              <a:t>Sollen wir lieber Formulare oder Berichte besprechen?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1758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558"/>
    </mc:Choice>
    <mc:Fallback xmlns="">
      <p:transition spd="slow" advTm="1035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6" grpId="0"/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 rot="16200000">
            <a:off x="-1256309" y="1600762"/>
            <a:ext cx="44412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12000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</a:rPr>
              <a:t>Offene</a:t>
            </a:r>
            <a:endParaRPr lang="de-DE" sz="120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pic>
        <p:nvPicPr>
          <p:cNvPr id="10" name="Frageboge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7162693" y="1459606"/>
            <a:ext cx="3795353" cy="54346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feld 2"/>
          <p:cNvSpPr txBox="1"/>
          <p:nvPr/>
        </p:nvSpPr>
        <p:spPr>
          <a:xfrm>
            <a:off x="2113852" y="347801"/>
            <a:ext cx="1007814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6000" dirty="0">
                <a:solidFill>
                  <a:srgbClr val="92D050"/>
                </a:solidFill>
                <a:latin typeface="+mj-lt"/>
              </a:rPr>
              <a:t>Welche Namen haben Eure eigenen Datenbanken?</a:t>
            </a:r>
            <a:endParaRPr lang="de-DE" sz="6000" dirty="0">
              <a:solidFill>
                <a:schemeClr val="tx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275879" y="5281553"/>
            <a:ext cx="1948721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chemeClr val="bg1">
                    <a:lumMod val="65000"/>
                  </a:schemeClr>
                </a:solidFill>
                <a:latin typeface="+mj-lt"/>
              </a:rPr>
              <a:t>bonifix</a:t>
            </a:r>
            <a:endParaRPr lang="de-DE" sz="50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2738310" y="4166709"/>
            <a:ext cx="3447737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 err="1">
                <a:solidFill>
                  <a:srgbClr val="FF8B8B"/>
                </a:solidFill>
                <a:latin typeface="+mj-lt"/>
              </a:rPr>
              <a:t>MBSteuerung</a:t>
            </a:r>
            <a:endParaRPr lang="de-DE" sz="5000" dirty="0">
              <a:solidFill>
                <a:srgbClr val="FF8B8B"/>
              </a:solidFill>
              <a:latin typeface="+mj-lt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099030" y="5273470"/>
            <a:ext cx="1948721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rgbClr val="FFC000"/>
                </a:solidFill>
                <a:latin typeface="+mj-lt"/>
              </a:rPr>
              <a:t>ALZ</a:t>
            </a:r>
            <a:endParaRPr lang="de-DE" sz="5000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408415" y="4535059"/>
            <a:ext cx="4170980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 err="1">
                <a:solidFill>
                  <a:srgbClr val="80AFDA"/>
                </a:solidFill>
                <a:latin typeface="+mj-lt"/>
              </a:rPr>
              <a:t>Accession</a:t>
            </a:r>
            <a:endParaRPr lang="de-DE" sz="8000" dirty="0">
              <a:solidFill>
                <a:srgbClr val="80AFDA"/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 rot="16200000">
            <a:off x="4928076" y="4994337"/>
            <a:ext cx="2765565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chemeClr val="accent6">
                    <a:lumMod val="50000"/>
                  </a:schemeClr>
                </a:solidFill>
                <a:latin typeface="+mj-lt"/>
              </a:rPr>
              <a:t>accplorer</a:t>
            </a:r>
            <a:endParaRPr lang="de-DE" sz="5000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feld 8"/>
          <p:cNvSpPr txBox="1"/>
          <p:nvPr/>
        </p:nvSpPr>
        <p:spPr>
          <a:xfrm rot="16200000">
            <a:off x="3293675" y="5709867"/>
            <a:ext cx="1819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 err="1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artefakt</a:t>
            </a:r>
            <a:endParaRPr lang="de-DE" sz="4000" dirty="0">
              <a:solidFill>
                <a:schemeClr val="accent3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2113853" y="2302804"/>
            <a:ext cx="98860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rgbClr val="FF0000"/>
                </a:solidFill>
                <a:latin typeface="+mj-lt"/>
              </a:rPr>
              <a:t>Welcher Name war am besten?</a:t>
            </a:r>
          </a:p>
        </p:txBody>
      </p:sp>
      <p:sp>
        <p:nvSpPr>
          <p:cNvPr id="15" name="Textfeld 14"/>
          <p:cNvSpPr txBox="1"/>
          <p:nvPr/>
        </p:nvSpPr>
        <p:spPr>
          <a:xfrm rot="16200000">
            <a:off x="9757" y="1116629"/>
            <a:ext cx="3097430" cy="1009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Fragen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408415" y="6081731"/>
            <a:ext cx="4024058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1"/>
                </a:solidFill>
                <a:latin typeface="+mj-lt"/>
              </a:rPr>
              <a:t>Accessoires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5321347" y="3819530"/>
            <a:ext cx="2536044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 err="1">
                <a:solidFill>
                  <a:srgbClr val="00B050"/>
                </a:solidFill>
                <a:latin typeface="+mj-lt"/>
              </a:rPr>
              <a:t>DaKAPo</a:t>
            </a:r>
            <a:endParaRPr lang="de-DE" sz="50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194641"/>
            <a:ext cx="11962151" cy="6529657"/>
          </a:xfrm>
          <a:custGeom>
            <a:avLst/>
            <a:gdLst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62151 w 11962151"/>
              <a:gd name="connsiteY2" fmla="*/ 6529657 h 6529657"/>
              <a:gd name="connsiteX3" fmla="*/ 0 w 11962151"/>
              <a:gd name="connsiteY3" fmla="*/ 6529657 h 6529657"/>
              <a:gd name="connsiteX4" fmla="*/ 0 w 11962151"/>
              <a:gd name="connsiteY4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62151 w 11962151"/>
              <a:gd name="connsiteY3" fmla="*/ 6529657 h 6529657"/>
              <a:gd name="connsiteX4" fmla="*/ 0 w 11962151"/>
              <a:gd name="connsiteY4" fmla="*/ 6529657 h 6529657"/>
              <a:gd name="connsiteX5" fmla="*/ 0 w 11962151"/>
              <a:gd name="connsiteY5" fmla="*/ 0 h 6529657"/>
              <a:gd name="connsiteX0" fmla="*/ 0 w 12842629"/>
              <a:gd name="connsiteY0" fmla="*/ 0 h 6529657"/>
              <a:gd name="connsiteX1" fmla="*/ 11962151 w 12842629"/>
              <a:gd name="connsiteY1" fmla="*/ 0 h 6529657"/>
              <a:gd name="connsiteX2" fmla="*/ 11953875 w 12842629"/>
              <a:gd name="connsiteY2" fmla="*/ 1872284 h 6529657"/>
              <a:gd name="connsiteX3" fmla="*/ 11944350 w 12842629"/>
              <a:gd name="connsiteY3" fmla="*/ 3110534 h 6529657"/>
              <a:gd name="connsiteX4" fmla="*/ 11962151 w 12842629"/>
              <a:gd name="connsiteY4" fmla="*/ 6529657 h 6529657"/>
              <a:gd name="connsiteX5" fmla="*/ 0 w 12842629"/>
              <a:gd name="connsiteY5" fmla="*/ 6529657 h 6529657"/>
              <a:gd name="connsiteX6" fmla="*/ 0 w 12842629"/>
              <a:gd name="connsiteY6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44350 w 11962151"/>
              <a:gd name="connsiteY3" fmla="*/ 3110534 h 6529657"/>
              <a:gd name="connsiteX4" fmla="*/ 11962151 w 11962151"/>
              <a:gd name="connsiteY4" fmla="*/ 6529657 h 6529657"/>
              <a:gd name="connsiteX5" fmla="*/ 0 w 11962151"/>
              <a:gd name="connsiteY5" fmla="*/ 6529657 h 6529657"/>
              <a:gd name="connsiteX6" fmla="*/ 0 w 11962151"/>
              <a:gd name="connsiteY6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53875 w 11962151"/>
              <a:gd name="connsiteY3" fmla="*/ 2119934 h 6529657"/>
              <a:gd name="connsiteX4" fmla="*/ 11944350 w 11962151"/>
              <a:gd name="connsiteY4" fmla="*/ 3110534 h 6529657"/>
              <a:gd name="connsiteX5" fmla="*/ 11962151 w 11962151"/>
              <a:gd name="connsiteY5" fmla="*/ 6529657 h 6529657"/>
              <a:gd name="connsiteX6" fmla="*/ 0 w 11962151"/>
              <a:gd name="connsiteY6" fmla="*/ 6529657 h 6529657"/>
              <a:gd name="connsiteX7" fmla="*/ 0 w 11962151"/>
              <a:gd name="connsiteY7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53875 w 11962151"/>
              <a:gd name="connsiteY3" fmla="*/ 2119934 h 6529657"/>
              <a:gd name="connsiteX4" fmla="*/ 11944350 w 11962151"/>
              <a:gd name="connsiteY4" fmla="*/ 2748584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53875 w 11962151"/>
              <a:gd name="connsiteY3" fmla="*/ 2119934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53875 w 11962151"/>
              <a:gd name="connsiteY3" fmla="*/ 2119934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11953875 w 11962151"/>
              <a:gd name="connsiteY3" fmla="*/ 2119934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2076450 w 11962151"/>
              <a:gd name="connsiteY3" fmla="*/ 2215184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2076450 w 11962151"/>
              <a:gd name="connsiteY3" fmla="*/ 2215184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2076450 w 11962151"/>
              <a:gd name="connsiteY3" fmla="*/ 2148509 h 6529657"/>
              <a:gd name="connsiteX4" fmla="*/ 2124075 w 11962151"/>
              <a:gd name="connsiteY4" fmla="*/ 28914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  <a:gd name="connsiteX0" fmla="*/ 0 w 11962151"/>
              <a:gd name="connsiteY0" fmla="*/ 0 h 6529657"/>
              <a:gd name="connsiteX1" fmla="*/ 11962151 w 11962151"/>
              <a:gd name="connsiteY1" fmla="*/ 0 h 6529657"/>
              <a:gd name="connsiteX2" fmla="*/ 11953875 w 11962151"/>
              <a:gd name="connsiteY2" fmla="*/ 1872284 h 6529657"/>
              <a:gd name="connsiteX3" fmla="*/ 2076450 w 11962151"/>
              <a:gd name="connsiteY3" fmla="*/ 2148509 h 6529657"/>
              <a:gd name="connsiteX4" fmla="*/ 2057400 w 11962151"/>
              <a:gd name="connsiteY4" fmla="*/ 3158159 h 6529657"/>
              <a:gd name="connsiteX5" fmla="*/ 11944350 w 11962151"/>
              <a:gd name="connsiteY5" fmla="*/ 3110534 h 6529657"/>
              <a:gd name="connsiteX6" fmla="*/ 11962151 w 11962151"/>
              <a:gd name="connsiteY6" fmla="*/ 6529657 h 6529657"/>
              <a:gd name="connsiteX7" fmla="*/ 0 w 11962151"/>
              <a:gd name="connsiteY7" fmla="*/ 6529657 h 6529657"/>
              <a:gd name="connsiteX8" fmla="*/ 0 w 11962151"/>
              <a:gd name="connsiteY8" fmla="*/ 0 h 652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62151" h="6529657">
                <a:moveTo>
                  <a:pt x="0" y="0"/>
                </a:moveTo>
                <a:lnTo>
                  <a:pt x="11962151" y="0"/>
                </a:lnTo>
                <a:cubicBezTo>
                  <a:pt x="11959392" y="624095"/>
                  <a:pt x="11956634" y="1248189"/>
                  <a:pt x="11953875" y="1872284"/>
                </a:cubicBezTo>
                <a:lnTo>
                  <a:pt x="2076450" y="2148509"/>
                </a:lnTo>
                <a:lnTo>
                  <a:pt x="2057400" y="3158159"/>
                </a:lnTo>
                <a:lnTo>
                  <a:pt x="11944350" y="3110534"/>
                </a:lnTo>
                <a:cubicBezTo>
                  <a:pt x="11950284" y="4250242"/>
                  <a:pt x="11956217" y="5389949"/>
                  <a:pt x="11962151" y="6529657"/>
                </a:cubicBezTo>
                <a:lnTo>
                  <a:pt x="0" y="65296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488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373"/>
    </mc:Choice>
    <mc:Fallback xmlns="">
      <p:transition spd="slow" advTm="463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4" grpId="0"/>
      <p:bldP spid="15" grpId="0"/>
      <p:bldP spid="13" grpId="0"/>
      <p:bldP spid="16" grpId="0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454316" y="2838556"/>
            <a:ext cx="4347410" cy="193899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de-DE" sz="12000" b="1" spc="80" baseline="0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Gill_Sans-Bold" panose="020B0500000000000000" pitchFamily="34" charset="0"/>
              </a:rPr>
              <a:t>kein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184542" y="735261"/>
            <a:ext cx="5061130" cy="142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6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Welcher Name war am besten?</a:t>
            </a:r>
          </a:p>
        </p:txBody>
      </p:sp>
    </p:spTree>
    <p:extLst>
      <p:ext uri="{BB962C8B-B14F-4D97-AF65-F5344CB8AC3E}">
        <p14:creationId xmlns:p14="http://schemas.microsoft.com/office/powerpoint/2010/main" val="11672127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184542" y="735261"/>
            <a:ext cx="5061130" cy="1426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de-DE" sz="6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Welcher Name war am besten?</a:t>
            </a:r>
          </a:p>
        </p:txBody>
      </p:sp>
      <p:sp>
        <p:nvSpPr>
          <p:cNvPr id="2" name="Rechteck 1"/>
          <p:cNvSpPr/>
          <p:nvPr/>
        </p:nvSpPr>
        <p:spPr>
          <a:xfrm>
            <a:off x="5456947" y="3181350"/>
            <a:ext cx="4339515" cy="2457450"/>
          </a:xfrm>
          <a:prstGeom prst="rect">
            <a:avLst/>
          </a:prstGeom>
          <a:solidFill>
            <a:srgbClr val="395A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711" y="3538537"/>
            <a:ext cx="3600450" cy="1743075"/>
          </a:xfrm>
          <a:prstGeom prst="rect">
            <a:avLst/>
          </a:prstGeom>
        </p:spPr>
      </p:pic>
      <p:sp>
        <p:nvSpPr>
          <p:cNvPr id="7" name="Fertig"/>
          <p:cNvSpPr txBox="1"/>
          <p:nvPr/>
        </p:nvSpPr>
        <p:spPr>
          <a:xfrm>
            <a:off x="5454316" y="3538537"/>
            <a:ext cx="4347410" cy="1938992"/>
          </a:xfrm>
          <a:prstGeom prst="rect">
            <a:avLst/>
          </a:prstGeom>
          <a:solidFill>
            <a:srgbClr val="395AA5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de-DE" sz="12000" b="1" spc="80" baseline="0" dirty="0">
                <a:ln w="12700">
                  <a:solidFill>
                    <a:schemeClr val="accent6">
                      <a:lumMod val="50000"/>
                    </a:schemeClr>
                  </a:solidFill>
                </a:ln>
                <a:blipFill>
                  <a:blip r:embed="rId4"/>
                  <a:tile tx="0" ty="0" sx="100000" sy="100000" flip="none" algn="tl"/>
                </a:blipFill>
                <a:latin typeface="Gill_Sans-Bold" panose="020B0500000000000000" pitchFamily="34" charset="0"/>
              </a:rPr>
              <a:t>Fertig?</a:t>
            </a:r>
          </a:p>
        </p:txBody>
      </p:sp>
    </p:spTree>
    <p:extLst>
      <p:ext uri="{BB962C8B-B14F-4D97-AF65-F5344CB8AC3E}">
        <p14:creationId xmlns:p14="http://schemas.microsoft.com/office/powerpoint/2010/main" val="4154736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5490304" y="2961421"/>
            <a:ext cx="4015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aktive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123951" y="4086643"/>
            <a:ext cx="92297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6000" dirty="0">
                <a:solidFill>
                  <a:srgbClr val="FFC000"/>
                </a:solidFill>
                <a:latin typeface="+mj-lt"/>
              </a:rPr>
              <a:t>Beteiligung</a:t>
            </a:r>
          </a:p>
        </p:txBody>
      </p:sp>
      <p:sp>
        <p:nvSpPr>
          <p:cNvPr id="7" name="Textfeld 6"/>
          <p:cNvSpPr txBox="1"/>
          <p:nvPr/>
        </p:nvSpPr>
        <p:spPr>
          <a:xfrm rot="5400000">
            <a:off x="4638993" y="2344814"/>
            <a:ext cx="1543716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sorgen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490304" y="2834233"/>
            <a:ext cx="758175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FF0000"/>
                </a:solidFill>
                <a:latin typeface="+mj-lt"/>
              </a:rPr>
              <a:t>für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599572" y="1566264"/>
            <a:ext cx="376267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solidFill>
                  <a:srgbClr val="92D050"/>
                </a:solidFill>
                <a:latin typeface="+mj-lt"/>
              </a:rPr>
              <a:t>Fragen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321297" y="943016"/>
            <a:ext cx="371209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j-lt"/>
              </a:rPr>
              <a:t>Offene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087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 txBox="1">
            <a:spLocks/>
          </p:cNvSpPr>
          <p:nvPr/>
        </p:nvSpPr>
        <p:spPr>
          <a:xfrm>
            <a:off x="0" y="2883475"/>
            <a:ext cx="12192000" cy="225538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solidFill>
                  <a:schemeClr val="accent6">
                    <a:lumMod val="75000"/>
                  </a:schemeClr>
                </a:solidFill>
              </a:rPr>
              <a:t>Präsentation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0533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5344522" y="177802"/>
            <a:ext cx="169127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FFC000"/>
                </a:solidFill>
                <a:latin typeface="+mj-lt"/>
              </a:rPr>
              <a:t>vom</a:t>
            </a:r>
          </a:p>
        </p:txBody>
      </p:sp>
      <p:sp>
        <p:nvSpPr>
          <p:cNvPr id="3" name="Textfeld 2"/>
          <p:cNvSpPr txBox="1"/>
          <p:nvPr/>
        </p:nvSpPr>
        <p:spPr>
          <a:xfrm rot="5400000">
            <a:off x="-2275441" y="2612854"/>
            <a:ext cx="6527802" cy="165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3000" dirty="0" err="1">
                <a:ln>
                  <a:solidFill>
                    <a:schemeClr val="bg1">
                      <a:lumMod val="65000"/>
                    </a:schemeClr>
                  </a:solidFill>
                </a:ln>
                <a:gradFill flip="none" rotWithShape="1">
                  <a:gsLst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30000"/>
                        <a:lumOff val="70000"/>
                      </a:schemeClr>
                    </a:gs>
                  </a:gsLst>
                  <a:lin ang="10800000" scaled="0"/>
                  <a:tileRect/>
                </a:gradFill>
                <a:latin typeface="+mj-lt"/>
              </a:rPr>
              <a:t>TopDown</a:t>
            </a:r>
            <a:endParaRPr lang="de-DE" sz="13000" dirty="0">
              <a:ln>
                <a:solidFill>
                  <a:schemeClr val="bg1">
                    <a:lumMod val="65000"/>
                  </a:schemeClr>
                </a:solidFill>
              </a:ln>
              <a:gradFill flip="none" rotWithShape="1">
                <a:gsLst>
                  <a:gs pos="100000">
                    <a:schemeClr val="accent5">
                      <a:lumMod val="50000"/>
                    </a:schemeClr>
                  </a:gs>
                  <a:gs pos="0">
                    <a:schemeClr val="accent5">
                      <a:lumMod val="30000"/>
                      <a:lumOff val="70000"/>
                    </a:schemeClr>
                  </a:gs>
                </a:gsLst>
                <a:lin ang="10800000" scaled="0"/>
                <a:tileRect/>
              </a:gra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4355010" y="498402"/>
            <a:ext cx="5361577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rgbClr val="00B050"/>
                </a:solidFill>
                <a:latin typeface="+mj-lt"/>
              </a:rPr>
              <a:t>Konzept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7224122" y="1529399"/>
            <a:ext cx="162777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FF0000"/>
                </a:solidFill>
                <a:latin typeface="+mj-lt"/>
              </a:rPr>
              <a:t>zum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334001" y="1625869"/>
            <a:ext cx="597081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20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Detail</a:t>
            </a:r>
          </a:p>
        </p:txBody>
      </p:sp>
      <p:pic>
        <p:nvPicPr>
          <p:cNvPr id="7" name="Grafik 6" hidden="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773" y="3400240"/>
            <a:ext cx="2835919" cy="2835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Grafik 7" hidden="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4478">
            <a:off x="3270532" y="3820599"/>
            <a:ext cx="1276382" cy="1227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3216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/>
          <p:cNvSpPr txBox="1"/>
          <p:nvPr/>
        </p:nvSpPr>
        <p:spPr>
          <a:xfrm>
            <a:off x="-1" y="4110542"/>
            <a:ext cx="12192000" cy="3463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28000" dirty="0" err="1">
                <a:solidFill>
                  <a:schemeClr val="bg1">
                    <a:lumMod val="75000"/>
                  </a:schemeClr>
                </a:solidFill>
                <a:latin typeface="+mj-lt"/>
              </a:rPr>
              <a:t>SoftSkills</a:t>
            </a:r>
            <a:endParaRPr lang="de-DE" sz="28000" dirty="0">
              <a:solidFill>
                <a:schemeClr val="bg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955974" y="563022"/>
            <a:ext cx="3032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CD1805"/>
                </a:solidFill>
                <a:latin typeface="+mj-lt"/>
              </a:rPr>
              <a:t>Access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531318" y="1454665"/>
            <a:ext cx="2542563" cy="981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de-DE" sz="4000" spc="5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Eigene Datenbank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7292738" y="2089516"/>
            <a:ext cx="39670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rgbClr val="FFC000"/>
                </a:solidFill>
                <a:latin typeface="+mj-lt"/>
              </a:rPr>
              <a:t>Office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365754" y="2312388"/>
            <a:ext cx="7238198" cy="201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60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Software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919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88945">
        <p:fade/>
      </p:transition>
    </mc:Choice>
    <mc:Fallback xmlns="">
      <p:transition advTm="889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2424067" y="3453459"/>
            <a:ext cx="10337800" cy="2018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6000" dirty="0">
                <a:solidFill>
                  <a:srgbClr val="C00000"/>
                </a:solidFill>
                <a:latin typeface="+mj-lt"/>
              </a:rPr>
              <a:t>Allgemeinen</a:t>
            </a:r>
          </a:p>
        </p:txBody>
      </p:sp>
      <p:sp>
        <p:nvSpPr>
          <p:cNvPr id="3" name="Textfeld 2"/>
          <p:cNvSpPr txBox="1"/>
          <p:nvPr/>
        </p:nvSpPr>
        <p:spPr>
          <a:xfrm rot="16200000">
            <a:off x="-2275441" y="2609564"/>
            <a:ext cx="6527802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 err="1">
                <a:ln>
                  <a:solidFill>
                    <a:schemeClr val="bg1">
                      <a:lumMod val="65000"/>
                    </a:schemeClr>
                  </a:solidFill>
                </a:ln>
                <a:gradFill>
                  <a:gsLst>
                    <a:gs pos="100000">
                      <a:schemeClr val="accent5">
                        <a:lumMod val="50000"/>
                      </a:schemeClr>
                    </a:gs>
                    <a:gs pos="0">
                      <a:schemeClr val="accent5">
                        <a:lumMod val="30000"/>
                        <a:lumOff val="70000"/>
                      </a:schemeClr>
                    </a:gs>
                  </a:gsLst>
                  <a:lin ang="10800000" scaled="0"/>
                </a:gradFill>
                <a:latin typeface="+mj-lt"/>
              </a:rPr>
              <a:t>BottomUp</a:t>
            </a:r>
            <a:endParaRPr lang="de-DE" sz="12000" dirty="0">
              <a:ln>
                <a:solidFill>
                  <a:schemeClr val="bg1">
                    <a:lumMod val="65000"/>
                  </a:schemeClr>
                </a:solidFill>
              </a:ln>
              <a:gradFill>
                <a:gsLst>
                  <a:gs pos="100000">
                    <a:schemeClr val="accent5">
                      <a:lumMod val="50000"/>
                    </a:schemeClr>
                  </a:gs>
                  <a:gs pos="0">
                    <a:schemeClr val="accent5">
                      <a:lumMod val="30000"/>
                      <a:lumOff val="70000"/>
                    </a:schemeClr>
                  </a:gs>
                </a:gsLst>
                <a:lin ang="10800000" scaled="0"/>
              </a:gradFill>
              <a:latin typeface="+mj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881120" y="5060435"/>
            <a:ext cx="673208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rgbClr val="FFC000"/>
                </a:solidFill>
                <a:latin typeface="+mj-lt"/>
              </a:rPr>
              <a:t>Beispiel</a:t>
            </a:r>
          </a:p>
        </p:txBody>
      </p:sp>
      <p:sp>
        <p:nvSpPr>
          <p:cNvPr id="5" name="Textfeld 4"/>
          <p:cNvSpPr txBox="1"/>
          <p:nvPr/>
        </p:nvSpPr>
        <p:spPr>
          <a:xfrm rot="16200000">
            <a:off x="7747950" y="5097496"/>
            <a:ext cx="152771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00B050"/>
                </a:solidFill>
                <a:latin typeface="+mj-lt"/>
              </a:rPr>
              <a:t>zum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900203" y="6043225"/>
            <a:ext cx="169127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vom</a:t>
            </a:r>
          </a:p>
        </p:txBody>
      </p:sp>
      <p:pic>
        <p:nvPicPr>
          <p:cNvPr id="7" name="Grafik 6" hidden="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657" y="241236"/>
            <a:ext cx="3363324" cy="33633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Grafik 7" hidden="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9628875" y="1065930"/>
            <a:ext cx="1276382" cy="1227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3022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4" grpId="0"/>
      <p:bldP spid="5" grpId="0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2" y="1231668"/>
            <a:ext cx="11741058" cy="146992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feld 2"/>
          <p:cNvSpPr txBox="1"/>
          <p:nvPr/>
        </p:nvSpPr>
        <p:spPr>
          <a:xfrm>
            <a:off x="77655" y="296863"/>
            <a:ext cx="11922258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spc="1600" dirty="0" err="1">
                <a:solidFill>
                  <a:srgbClr val="C00000"/>
                </a:solidFill>
                <a:latin typeface="+mj-lt"/>
              </a:rPr>
              <a:t>Reissverschluss</a:t>
            </a:r>
            <a:endParaRPr lang="de-DE" sz="12000" spc="16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192088" y="2540000"/>
            <a:ext cx="11807825" cy="41656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Während ich da vorne rede, wird gleichzeitig </a:t>
            </a:r>
          </a:p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auf dem Bildschirm ganz etwas anderes sichtbar,</a:t>
            </a:r>
          </a:p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so dass es für Euch als Zuschauer extrem schwierig ist,</a:t>
            </a:r>
          </a:p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beidem zu folgen. Die Folge ist, dass meistens das</a:t>
            </a:r>
          </a:p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Gelesene gewinnt, weil Ihr selber schneller lesen könnt </a:t>
            </a:r>
          </a:p>
          <a:p>
            <a:pPr marL="571500" indent="-571500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de-DE" sz="4000" dirty="0">
                <a:solidFill>
                  <a:schemeClr val="tx1"/>
                </a:solidFill>
                <a:latin typeface="Arial Narrow" panose="020B0606020202030204" pitchFamily="34" charset="0"/>
              </a:rPr>
              <a:t>als ich rede. Was habe ich eigentlich gerade gesagt?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954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7655" y="296863"/>
            <a:ext cx="626871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24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Echo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149" y="299936"/>
            <a:ext cx="5527764" cy="2178933"/>
          </a:xfrm>
          <a:prstGeom prst="rect">
            <a:avLst/>
          </a:prstGeom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2897324" y="3590181"/>
            <a:ext cx="738504" cy="5387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3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Ich</a:t>
            </a:r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2897324" y="3577397"/>
            <a:ext cx="5930989" cy="7464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10000" dirty="0">
                <a:solidFill>
                  <a:srgbClr val="00B050"/>
                </a:solidFill>
              </a:rPr>
              <a:t>wiederhole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>
            <a:off x="2608852" y="4472694"/>
            <a:ext cx="2812236" cy="5387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rgbClr val="FFC000"/>
                </a:solidFill>
              </a:rPr>
              <a:t>optisch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 rot="16200000">
            <a:off x="4349081" y="4830798"/>
            <a:ext cx="866663" cy="5387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 dirty="0">
                <a:solidFill>
                  <a:schemeClr val="bg1">
                    <a:lumMod val="75000"/>
                  </a:schemeClr>
                </a:solidFill>
              </a:rPr>
              <a:t>den</a:t>
            </a: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4940255" y="4994767"/>
            <a:ext cx="3692115" cy="5387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rgbClr val="CD1805"/>
                </a:solidFill>
              </a:rPr>
              <a:t>akustischen</a:t>
            </a: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3742823" y="5457967"/>
            <a:ext cx="1197432" cy="7464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4000" dirty="0">
                <a:solidFill>
                  <a:schemeClr val="accent5">
                    <a:lumMod val="75000"/>
                  </a:schemeClr>
                </a:solidFill>
              </a:rPr>
              <a:t>Input</a:t>
            </a:r>
          </a:p>
        </p:txBody>
      </p:sp>
      <p:pic>
        <p:nvPicPr>
          <p:cNvPr id="12" name="Auge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96" y="4485397"/>
            <a:ext cx="1422724" cy="812985"/>
          </a:xfrm>
          <a:prstGeom prst="rect">
            <a:avLst/>
          </a:prstGeom>
        </p:spPr>
      </p:pic>
      <p:pic>
        <p:nvPicPr>
          <p:cNvPr id="13" name="Ohr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861" y="4569638"/>
            <a:ext cx="1020903" cy="148289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7071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0" y="169185"/>
            <a:ext cx="28922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C00000"/>
                </a:solidFill>
                <a:latin typeface="+mj-lt"/>
              </a:rPr>
              <a:t>Schrift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796315" y="876789"/>
            <a:ext cx="1636744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00B050"/>
                </a:solidFill>
                <a:latin typeface="+mj-lt"/>
                <a:sym typeface="Symbol" panose="05050102010706020507" pitchFamily="18" charset="2"/>
              </a:rPr>
              <a:t>1:120</a:t>
            </a:r>
            <a:endParaRPr lang="de-DE" sz="60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3796314" y="2585455"/>
            <a:ext cx="330153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latin typeface="+mj-lt"/>
              </a:rPr>
              <a:t>Leinwandhöhe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-1714929" y="2440290"/>
            <a:ext cx="59730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0" dirty="0">
                <a:solidFill>
                  <a:srgbClr val="FFC000"/>
                </a:solidFill>
                <a:latin typeface="+mj-lt"/>
              </a:rPr>
              <a:t>Größe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3897912" y="1271548"/>
            <a:ext cx="6281261" cy="709022"/>
            <a:chOff x="3897912" y="1474744"/>
            <a:chExt cx="6281261" cy="709022"/>
          </a:xfrm>
        </p:grpSpPr>
        <p:sp>
          <p:nvSpPr>
            <p:cNvPr id="7" name="Textfeld 6"/>
            <p:cNvSpPr txBox="1"/>
            <p:nvPr/>
          </p:nvSpPr>
          <p:spPr>
            <a:xfrm>
              <a:off x="9391105" y="1577724"/>
              <a:ext cx="788068" cy="453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de-DE" sz="3000" dirty="0">
                  <a:solidFill>
                    <a:srgbClr val="FFC000"/>
                  </a:solidFill>
                  <a:latin typeface="+mj-lt"/>
                </a:rPr>
                <a:t>A</a:t>
              </a:r>
            </a:p>
          </p:txBody>
        </p:sp>
        <p:cxnSp>
          <p:nvCxnSpPr>
            <p:cNvPr id="10" name="Gerader Verbinder 9"/>
            <p:cNvCxnSpPr/>
            <p:nvPr/>
          </p:nvCxnSpPr>
          <p:spPr>
            <a:xfrm>
              <a:off x="3897912" y="1834279"/>
              <a:ext cx="54991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Gerader Verbinder 12"/>
            <p:cNvCxnSpPr/>
            <p:nvPr/>
          </p:nvCxnSpPr>
          <p:spPr>
            <a:xfrm flipV="1">
              <a:off x="3897912" y="1687672"/>
              <a:ext cx="5499100" cy="146607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Bogen 14"/>
            <p:cNvSpPr/>
            <p:nvPr/>
          </p:nvSpPr>
          <p:spPr>
            <a:xfrm rot="2700000">
              <a:off x="6689854" y="1470897"/>
              <a:ext cx="709022" cy="716716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0" name="Textfeld 19"/>
          <p:cNvSpPr txBox="1"/>
          <p:nvPr/>
        </p:nvSpPr>
        <p:spPr>
          <a:xfrm>
            <a:off x="3796314" y="440279"/>
            <a:ext cx="247385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latin typeface="+mj-lt"/>
              </a:rPr>
              <a:t>Lesbarkeit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796314" y="3159395"/>
            <a:ext cx="1029273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CD1805"/>
                </a:solidFill>
                <a:latin typeface="+mj-lt"/>
                <a:sym typeface="Symbol" panose="05050102010706020507" pitchFamily="18" charset="2"/>
              </a:rPr>
              <a:t>1:6</a:t>
            </a:r>
            <a:endParaRPr lang="de-DE" sz="6000" dirty="0">
              <a:solidFill>
                <a:srgbClr val="CD1805"/>
              </a:solidFill>
              <a:latin typeface="+mj-lt"/>
            </a:endParaRPr>
          </a:p>
        </p:txBody>
      </p:sp>
      <p:grpSp>
        <p:nvGrpSpPr>
          <p:cNvPr id="42" name="Gruppieren 41"/>
          <p:cNvGrpSpPr/>
          <p:nvPr/>
        </p:nvGrpSpPr>
        <p:grpSpPr>
          <a:xfrm>
            <a:off x="3892005" y="2509372"/>
            <a:ext cx="7054359" cy="1917045"/>
            <a:chOff x="3892005" y="2509372"/>
            <a:chExt cx="7054359" cy="1917045"/>
          </a:xfrm>
        </p:grpSpPr>
        <p:sp>
          <p:nvSpPr>
            <p:cNvPr id="22" name="Rechteck 21"/>
            <p:cNvSpPr/>
            <p:nvPr/>
          </p:nvSpPr>
          <p:spPr>
            <a:xfrm>
              <a:off x="8754708" y="2509372"/>
              <a:ext cx="2191656" cy="1898403"/>
            </a:xfrm>
            <a:custGeom>
              <a:avLst/>
              <a:gdLst>
                <a:gd name="connsiteX0" fmla="*/ 0 w 3004457"/>
                <a:gd name="connsiteY0" fmla="*/ 0 h 2362860"/>
                <a:gd name="connsiteX1" fmla="*/ 3004457 w 3004457"/>
                <a:gd name="connsiteY1" fmla="*/ 0 h 2362860"/>
                <a:gd name="connsiteX2" fmla="*/ 3004457 w 3004457"/>
                <a:gd name="connsiteY2" fmla="*/ 2362860 h 2362860"/>
                <a:gd name="connsiteX3" fmla="*/ 0 w 3004457"/>
                <a:gd name="connsiteY3" fmla="*/ 2362860 h 2362860"/>
                <a:gd name="connsiteX4" fmla="*/ 0 w 3004457"/>
                <a:gd name="connsiteY4" fmla="*/ 0 h 2362860"/>
                <a:gd name="connsiteX0" fmla="*/ 0 w 3004457"/>
                <a:gd name="connsiteY0" fmla="*/ 0 h 2362860"/>
                <a:gd name="connsiteX1" fmla="*/ 3004457 w 3004457"/>
                <a:gd name="connsiteY1" fmla="*/ 0 h 2362860"/>
                <a:gd name="connsiteX2" fmla="*/ 3004457 w 3004457"/>
                <a:gd name="connsiteY2" fmla="*/ 2362860 h 2362860"/>
                <a:gd name="connsiteX3" fmla="*/ 29029 w 3004457"/>
                <a:gd name="connsiteY3" fmla="*/ 1346860 h 2362860"/>
                <a:gd name="connsiteX4" fmla="*/ 0 w 3004457"/>
                <a:gd name="connsiteY4" fmla="*/ 0 h 2362860"/>
                <a:gd name="connsiteX0" fmla="*/ 0 w 3004457"/>
                <a:gd name="connsiteY0" fmla="*/ 348343 h 2362860"/>
                <a:gd name="connsiteX1" fmla="*/ 3004457 w 3004457"/>
                <a:gd name="connsiteY1" fmla="*/ 0 h 2362860"/>
                <a:gd name="connsiteX2" fmla="*/ 3004457 w 3004457"/>
                <a:gd name="connsiteY2" fmla="*/ 2362860 h 2362860"/>
                <a:gd name="connsiteX3" fmla="*/ 29029 w 3004457"/>
                <a:gd name="connsiteY3" fmla="*/ 1346860 h 2362860"/>
                <a:gd name="connsiteX4" fmla="*/ 0 w 3004457"/>
                <a:gd name="connsiteY4" fmla="*/ 348343 h 2362860"/>
                <a:gd name="connsiteX0" fmla="*/ 0 w 3004457"/>
                <a:gd name="connsiteY0" fmla="*/ 348343 h 1898403"/>
                <a:gd name="connsiteX1" fmla="*/ 3004457 w 3004457"/>
                <a:gd name="connsiteY1" fmla="*/ 0 h 1898403"/>
                <a:gd name="connsiteX2" fmla="*/ 2975429 w 3004457"/>
                <a:gd name="connsiteY2" fmla="*/ 1898403 h 1898403"/>
                <a:gd name="connsiteX3" fmla="*/ 29029 w 3004457"/>
                <a:gd name="connsiteY3" fmla="*/ 1346860 h 1898403"/>
                <a:gd name="connsiteX4" fmla="*/ 0 w 3004457"/>
                <a:gd name="connsiteY4" fmla="*/ 348343 h 1898403"/>
                <a:gd name="connsiteX0" fmla="*/ 827314 w 2975428"/>
                <a:gd name="connsiteY0" fmla="*/ 290286 h 1898403"/>
                <a:gd name="connsiteX1" fmla="*/ 2975428 w 2975428"/>
                <a:gd name="connsiteY1" fmla="*/ 0 h 1898403"/>
                <a:gd name="connsiteX2" fmla="*/ 2946400 w 2975428"/>
                <a:gd name="connsiteY2" fmla="*/ 1898403 h 1898403"/>
                <a:gd name="connsiteX3" fmla="*/ 0 w 2975428"/>
                <a:gd name="connsiteY3" fmla="*/ 1346860 h 1898403"/>
                <a:gd name="connsiteX4" fmla="*/ 827314 w 2975428"/>
                <a:gd name="connsiteY4" fmla="*/ 290286 h 1898403"/>
                <a:gd name="connsiteX0" fmla="*/ 43542 w 2191656"/>
                <a:gd name="connsiteY0" fmla="*/ 290286 h 1898403"/>
                <a:gd name="connsiteX1" fmla="*/ 2191656 w 2191656"/>
                <a:gd name="connsiteY1" fmla="*/ 0 h 1898403"/>
                <a:gd name="connsiteX2" fmla="*/ 2162628 w 2191656"/>
                <a:gd name="connsiteY2" fmla="*/ 1898403 h 1898403"/>
                <a:gd name="connsiteX3" fmla="*/ 0 w 2191656"/>
                <a:gd name="connsiteY3" fmla="*/ 1419431 h 1898403"/>
                <a:gd name="connsiteX4" fmla="*/ 43542 w 2191656"/>
                <a:gd name="connsiteY4" fmla="*/ 290286 h 1898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91656" h="1898403">
                  <a:moveTo>
                    <a:pt x="43542" y="290286"/>
                  </a:moveTo>
                  <a:lnTo>
                    <a:pt x="2191656" y="0"/>
                  </a:lnTo>
                  <a:lnTo>
                    <a:pt x="2162628" y="1898403"/>
                  </a:lnTo>
                  <a:lnTo>
                    <a:pt x="0" y="1419431"/>
                  </a:lnTo>
                  <a:lnTo>
                    <a:pt x="43542" y="2902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solidFill>
                  <a:srgbClr val="CC00CC"/>
                </a:solidFill>
              </a:endParaRPr>
            </a:p>
          </p:txBody>
        </p:sp>
        <p:cxnSp>
          <p:nvCxnSpPr>
            <p:cNvPr id="23" name="Gerader Verbinder 22"/>
            <p:cNvCxnSpPr/>
            <p:nvPr/>
          </p:nvCxnSpPr>
          <p:spPr>
            <a:xfrm>
              <a:off x="3892005" y="4060033"/>
              <a:ext cx="5499100" cy="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r Verbinder 23"/>
            <p:cNvCxnSpPr/>
            <p:nvPr/>
          </p:nvCxnSpPr>
          <p:spPr>
            <a:xfrm flipV="1">
              <a:off x="3892005" y="2733622"/>
              <a:ext cx="5499100" cy="1326412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Bogen 26"/>
            <p:cNvSpPr/>
            <p:nvPr/>
          </p:nvSpPr>
          <p:spPr>
            <a:xfrm rot="2700000">
              <a:off x="4295446" y="3301210"/>
              <a:ext cx="1110650" cy="1139763"/>
            </a:xfrm>
            <a:prstGeom prst="arc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Textfeld 31"/>
          <p:cNvSpPr txBox="1"/>
          <p:nvPr/>
        </p:nvSpPr>
        <p:spPr>
          <a:xfrm>
            <a:off x="3796315" y="5074731"/>
            <a:ext cx="2642378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latin typeface="+mj-lt"/>
              </a:rPr>
              <a:t>Schriftgröße</a:t>
            </a:r>
          </a:p>
        </p:txBody>
      </p:sp>
      <p:sp>
        <p:nvSpPr>
          <p:cNvPr id="33" name="Textfeld 32"/>
          <p:cNvSpPr txBox="1"/>
          <p:nvPr/>
        </p:nvSpPr>
        <p:spPr>
          <a:xfrm>
            <a:off x="3796314" y="5648671"/>
            <a:ext cx="1437788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bg2">
                    <a:lumMod val="75000"/>
                  </a:schemeClr>
                </a:solidFill>
                <a:latin typeface="+mj-lt"/>
                <a:sym typeface="Symbol" panose="05050102010706020507" pitchFamily="18" charset="2"/>
              </a:rPr>
              <a:t>1:20</a:t>
            </a:r>
            <a:endParaRPr lang="de-DE" sz="6000" dirty="0">
              <a:solidFill>
                <a:schemeClr val="bg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Rechteck 21"/>
          <p:cNvSpPr/>
          <p:nvPr/>
        </p:nvSpPr>
        <p:spPr>
          <a:xfrm>
            <a:off x="8331200" y="4824224"/>
            <a:ext cx="2615164" cy="1898403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CC00CC"/>
              </a:solidFill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8331200" y="5648671"/>
            <a:ext cx="2615163" cy="453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3000" dirty="0">
                <a:solidFill>
                  <a:srgbClr val="FFC000"/>
                </a:solidFill>
                <a:latin typeface="+mj-lt"/>
              </a:rPr>
              <a:t>1 cm / 30 </a:t>
            </a:r>
            <a:r>
              <a:rPr lang="de-DE" sz="3000" dirty="0" err="1">
                <a:solidFill>
                  <a:srgbClr val="FFC000"/>
                </a:solidFill>
                <a:latin typeface="+mj-lt"/>
              </a:rPr>
              <a:t>pt</a:t>
            </a:r>
            <a:endParaRPr lang="de-DE" sz="3000" dirty="0">
              <a:solidFill>
                <a:srgbClr val="FFC000"/>
              </a:solidFill>
              <a:latin typeface="+mj-lt"/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6126777" y="440279"/>
            <a:ext cx="3888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latin typeface="A Charming Font" panose="00000400000000000000" pitchFamily="2" charset="0"/>
              </a:rPr>
              <a:t>Das ist leider kaum zu entziffern…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372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  <p:bldP spid="20" grpId="0"/>
      <p:bldP spid="21" grpId="0"/>
      <p:bldP spid="32" grpId="0"/>
      <p:bldP spid="33" grpId="0"/>
      <p:bldP spid="28" grpId="0" animBg="1"/>
      <p:bldP spid="40" grpId="0"/>
      <p:bldP spid="4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5140199" y="3575578"/>
            <a:ext cx="5385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0000" dirty="0">
                <a:solidFill>
                  <a:srgbClr val="C00000"/>
                </a:solidFill>
                <a:latin typeface="+mj-lt"/>
              </a:rPr>
              <a:t>Animation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96658" y="4595480"/>
            <a:ext cx="3203074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8000" dirty="0">
                <a:solidFill>
                  <a:srgbClr val="FFC000"/>
                </a:solidFill>
                <a:latin typeface="+mj-lt"/>
              </a:rPr>
              <a:t>Inhalte</a:t>
            </a:r>
          </a:p>
        </p:txBody>
      </p:sp>
      <p:sp>
        <p:nvSpPr>
          <p:cNvPr id="5" name="Textfeld 4"/>
          <p:cNvSpPr txBox="1"/>
          <p:nvPr/>
        </p:nvSpPr>
        <p:spPr>
          <a:xfrm rot="16200000">
            <a:off x="3932642" y="3194160"/>
            <a:ext cx="201780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00B050"/>
                </a:solidFill>
                <a:latin typeface="+mj-lt"/>
              </a:rPr>
              <a:t>Bilder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2989342" y="1157576"/>
            <a:ext cx="169127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Und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08103" y="1419080"/>
            <a:ext cx="32919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rgbClr val="CC00CC"/>
                </a:solidFill>
                <a:latin typeface="+mj-lt"/>
              </a:rPr>
              <a:t>sonst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989342" y="4367435"/>
            <a:ext cx="234462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Farben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732135" y="95006"/>
            <a:ext cx="11373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?</a:t>
            </a:r>
          </a:p>
        </p:txBody>
      </p:sp>
      <p:sp>
        <p:nvSpPr>
          <p:cNvPr id="11" name="Textfeld 10"/>
          <p:cNvSpPr txBox="1"/>
          <p:nvPr/>
        </p:nvSpPr>
        <p:spPr>
          <a:xfrm rot="16200000">
            <a:off x="3757586" y="5235145"/>
            <a:ext cx="17176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800" dirty="0">
                <a:solidFill>
                  <a:srgbClr val="0070C0"/>
                </a:solidFill>
                <a:latin typeface="+mj-lt"/>
              </a:rPr>
              <a:t>Ende-Folie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540551" y="5281607"/>
            <a:ext cx="45843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Hintergründe</a:t>
            </a:r>
          </a:p>
        </p:txBody>
      </p:sp>
      <p:sp>
        <p:nvSpPr>
          <p:cNvPr id="13" name="Textfeld 12"/>
          <p:cNvSpPr txBox="1"/>
          <p:nvPr/>
        </p:nvSpPr>
        <p:spPr>
          <a:xfrm rot="16200000">
            <a:off x="4609668" y="5779536"/>
            <a:ext cx="1551783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00B050"/>
                </a:solidFill>
                <a:latin typeface="+mj-lt"/>
              </a:rPr>
              <a:t>Raster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6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2" grpId="0"/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Standard-Aufzählung von PowerPoint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Es ist meistens viel zu viel Text auf einer Folie</a:t>
            </a:r>
          </a:p>
          <a:p>
            <a:r>
              <a:rPr lang="de-DE" dirty="0"/>
              <a:t>Die PowerPoint-Layouts erschlagen Euer Thema optisch</a:t>
            </a:r>
          </a:p>
          <a:p>
            <a:r>
              <a:rPr lang="de-DE" dirty="0"/>
              <a:t>Design-Fehler:</a:t>
            </a:r>
          </a:p>
          <a:p>
            <a:pPr lvl="1"/>
            <a:r>
              <a:rPr lang="de-DE" dirty="0"/>
              <a:t>Es sind erstaunlich oft schlecht lesbare Layouts vorgegeben</a:t>
            </a:r>
          </a:p>
          <a:p>
            <a:pPr lvl="1"/>
            <a:r>
              <a:rPr lang="de-DE" dirty="0"/>
              <a:t>Alle Folien sehen gleich aus</a:t>
            </a:r>
          </a:p>
          <a:p>
            <a:pPr lvl="1"/>
            <a:r>
              <a:rPr lang="de-DE" dirty="0"/>
              <a:t>Hintergrund-Bilder oder –Farben machen den Text unlesbar</a:t>
            </a:r>
          </a:p>
          <a:p>
            <a:r>
              <a:rPr lang="de-DE" dirty="0"/>
              <a:t>Aufzählungen sind bald langweilig</a:t>
            </a:r>
          </a:p>
          <a:p>
            <a:r>
              <a:rPr lang="de-DE" dirty="0"/>
              <a:t>Diese Folie zeigt viele der Probleme, ist aber leider normal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41340" y="6292645"/>
            <a:ext cx="1393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28031143-42BD-47FC-83D3-A9E93F484E75}" type="datetime1">
              <a:rPr lang="de-DE" smtClean="0"/>
              <a:t>23.10.2017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998888" y="6292645"/>
            <a:ext cx="6103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Lorenz Hölscher: </a:t>
            </a:r>
            <a:r>
              <a:rPr lang="de-DE" b="1" dirty="0"/>
              <a:t>Anwenderschulung</a:t>
            </a:r>
            <a:r>
              <a:rPr lang="de-DE" dirty="0"/>
              <a:t> – </a:t>
            </a:r>
            <a:r>
              <a:rPr lang="de-DE" dirty="0" err="1"/>
              <a:t>multi</a:t>
            </a:r>
            <a:r>
              <a:rPr lang="de-DE" dirty="0"/>
              <a:t> und medial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10264877" y="6292645"/>
            <a:ext cx="1687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dirty="0"/>
              <a:t>Folie Nr. </a:t>
            </a:r>
            <a:fld id="{0F36CE53-5C39-48D1-BECC-5FC5B8D69368}" type="slidenum">
              <a:rPr lang="de-DE" smtClean="0"/>
              <a:pPr algn="r"/>
              <a:t>55</a:t>
            </a:fld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3034" y="6215373"/>
            <a:ext cx="1057275" cy="52387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841" y="6388434"/>
            <a:ext cx="954959" cy="222823"/>
          </a:xfrm>
          <a:prstGeom prst="rect">
            <a:avLst/>
          </a:prstGeom>
        </p:spPr>
      </p:pic>
      <p:sp>
        <p:nvSpPr>
          <p:cNvPr id="10" name="Rechteck Verlauf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969696">
                  <a:alpha val="85000"/>
                </a:srgbClr>
              </a:gs>
              <a:gs pos="66000">
                <a:srgbClr val="FFFFFF"/>
              </a:gs>
              <a:gs pos="100000">
                <a:srgbClr val="FFFFFF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weiß">
            <a:hlinkClick r:id="" action="ppaction://noaction"/>
          </p:cNvPr>
          <p:cNvSpPr/>
          <p:nvPr/>
        </p:nvSpPr>
        <p:spPr>
          <a:xfrm>
            <a:off x="0" y="-18282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3877452" y="341592"/>
            <a:ext cx="3612683" cy="1055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rgbClr val="0070C0"/>
                </a:solidFill>
                <a:latin typeface="Gill_Sans-Bold" panose="020B0500000000000000" pitchFamily="34" charset="0"/>
              </a:rPr>
              <a:t>Besser: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4323091" y="2672621"/>
            <a:ext cx="5221098" cy="201895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6000" dirty="0">
                <a:solidFill>
                  <a:srgbClr val="00B050"/>
                </a:solidFill>
                <a:latin typeface="Gill_Sans-Bold" panose="020B0500000000000000" pitchFamily="34" charset="0"/>
              </a:rPr>
              <a:t>Große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386735" y="1207949"/>
            <a:ext cx="4557576" cy="12964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0000" dirty="0">
                <a:solidFill>
                  <a:schemeClr val="accent3">
                    <a:lumMod val="75000"/>
                  </a:schemeClr>
                </a:solidFill>
                <a:latin typeface="Gill_Sans-Bold" panose="020B0500000000000000" pitchFamily="34" charset="0"/>
              </a:rPr>
              <a:t>Schriften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7400195" y="2697574"/>
            <a:ext cx="2335172" cy="5739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6">
                    <a:lumMod val="40000"/>
                    <a:lumOff val="60000"/>
                  </a:schemeClr>
                </a:solidFill>
                <a:latin typeface="Gill_Sans-Bold" panose="020B0500000000000000" pitchFamily="34" charset="0"/>
              </a:rPr>
              <a:t>Kurze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7400195" y="3140002"/>
            <a:ext cx="4478438" cy="189853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5000" dirty="0">
                <a:solidFill>
                  <a:srgbClr val="FFC000"/>
                </a:solidFill>
                <a:latin typeface="Gill_Sans-Bold" panose="020B0500000000000000" pitchFamily="34" charset="0"/>
              </a:rPr>
              <a:t>Texte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353629" y="1930454"/>
            <a:ext cx="1639970" cy="5739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5D949E"/>
                </a:solidFill>
                <a:latin typeface="Gill_Sans-Bold" panose="020B0500000000000000" pitchFamily="34" charset="0"/>
              </a:rPr>
              <a:t>Wenig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1022866" y="2323149"/>
            <a:ext cx="4726001" cy="81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6000" dirty="0">
                <a:solidFill>
                  <a:srgbClr val="FF0000"/>
                </a:solidFill>
                <a:effectLst/>
                <a:latin typeface="Gill_Sans-Bold" panose="020B0500000000000000" pitchFamily="34" charset="0"/>
              </a:rPr>
              <a:t>Schnickschnack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6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7250">
            <a:off x="1793798" y="3615825"/>
            <a:ext cx="2894607" cy="2340960"/>
          </a:xfrm>
          <a:prstGeom prst="rect">
            <a:avLst/>
          </a:prstGeom>
          <a:ln>
            <a:noFill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7700730"/>
      </p:ext>
    </p:extLst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9" grpId="0" animBg="1"/>
      <p:bldP spid="11" grpId="0"/>
      <p:bldP spid="12" grpId="0"/>
      <p:bldP spid="13" grpId="0"/>
      <p:bldP spid="14" grpId="0"/>
      <p:bldP spid="15" grpId="0"/>
      <p:bldP spid="16" grpId="0"/>
      <p:bldP spid="17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6"/>
          <p:cNvSpPr txBox="1">
            <a:spLocks/>
          </p:cNvSpPr>
          <p:nvPr/>
        </p:nvSpPr>
        <p:spPr>
          <a:xfrm>
            <a:off x="660305" y="1091650"/>
            <a:ext cx="7028418" cy="31438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300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/>
                </a:solidFill>
              </a:rPr>
              <a:t>Was</a:t>
            </a:r>
          </a:p>
        </p:txBody>
      </p:sp>
      <p:pic>
        <p:nvPicPr>
          <p:cNvPr id="9" name="Fragezeiche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357" y="1981336"/>
            <a:ext cx="3351237" cy="3570590"/>
          </a:xfrm>
          <a:prstGeom prst="rect">
            <a:avLst/>
          </a:prstGeom>
        </p:spPr>
      </p:pic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415521" y="2862784"/>
            <a:ext cx="8135828" cy="3143887"/>
          </a:xfrm>
        </p:spPr>
        <p:txBody>
          <a:bodyPr>
            <a:noAutofit/>
          </a:bodyPr>
          <a:lstStyle/>
          <a:p>
            <a:r>
              <a:rPr lang="de-DE" sz="30000" dirty="0">
                <a:solidFill>
                  <a:srgbClr val="4F80AD"/>
                </a:solidFill>
              </a:rPr>
              <a:t>tun</a:t>
            </a:r>
          </a:p>
        </p:txBody>
      </p:sp>
    </p:spTree>
    <p:extLst>
      <p:ext uri="{BB962C8B-B14F-4D97-AF65-F5344CB8AC3E}">
        <p14:creationId xmlns:p14="http://schemas.microsoft.com/office/powerpoint/2010/main" val="8808473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442" y="2945273"/>
            <a:ext cx="3351847" cy="446913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2104391" y="776713"/>
            <a:ext cx="1121029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Was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1615566" y="1192755"/>
            <a:ext cx="321970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solidFill>
                  <a:srgbClr val="92D050"/>
                </a:solidFill>
                <a:latin typeface="+mj-lt"/>
              </a:rPr>
              <a:t>Ende</a:t>
            </a:r>
          </a:p>
        </p:txBody>
      </p:sp>
      <p:sp>
        <p:nvSpPr>
          <p:cNvPr id="19" name="Textfeld 18"/>
          <p:cNvSpPr txBox="1"/>
          <p:nvPr/>
        </p:nvSpPr>
        <p:spPr>
          <a:xfrm rot="16200000">
            <a:off x="1638304" y="1341047"/>
            <a:ext cx="1128666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am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2357757" y="2227942"/>
            <a:ext cx="3560152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gemacht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4835274" y="2965589"/>
            <a:ext cx="1088018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CC00CC"/>
                </a:solidFill>
                <a:latin typeface="+mj-lt"/>
              </a:rPr>
              <a:t>wird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576856" y="2034452"/>
            <a:ext cx="2335172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FF0000"/>
                </a:solidFill>
                <a:latin typeface="+mj-lt"/>
              </a:rPr>
              <a:t>immer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5755826" y="1907197"/>
            <a:ext cx="10880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6000" dirty="0">
                <a:solidFill>
                  <a:schemeClr val="bg1">
                    <a:lumMod val="5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47700" y="2531270"/>
            <a:ext cx="926211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5000" dirty="0">
                <a:solidFill>
                  <a:srgbClr val="1F5FA0"/>
                </a:solidFill>
                <a:latin typeface="+mj-lt"/>
              </a:rPr>
              <a:t>Abstimmen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0754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 rot="16200000">
            <a:off x="5178119" y="1712128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4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und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5822043" y="1540432"/>
            <a:ext cx="42859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Auswertungs-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002360" y="2076666"/>
            <a:ext cx="21056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bögen</a:t>
            </a:r>
          </a:p>
        </p:txBody>
      </p:sp>
      <p:sp>
        <p:nvSpPr>
          <p:cNvPr id="7" name="Textfeld 6"/>
          <p:cNvSpPr txBox="1"/>
          <p:nvPr/>
        </p:nvSpPr>
        <p:spPr>
          <a:xfrm rot="16200000">
            <a:off x="-247640" y="1008477"/>
            <a:ext cx="37882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solidFill>
                  <a:srgbClr val="C00000"/>
                </a:solidFill>
                <a:latin typeface="+mj-lt"/>
              </a:rPr>
              <a:t>Rück-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579222" y="2771487"/>
            <a:ext cx="309115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0" dirty="0">
                <a:solidFill>
                  <a:srgbClr val="00B050"/>
                </a:solidFill>
                <a:latin typeface="+mj-lt"/>
              </a:rPr>
              <a:t>Wie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069128" y="24515"/>
            <a:ext cx="68032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 err="1">
                <a:solidFill>
                  <a:srgbClr val="FF9933"/>
                </a:solidFill>
                <a:latin typeface="+mj-lt"/>
              </a:rPr>
              <a:t>meldungen</a:t>
            </a:r>
            <a:endParaRPr lang="de-DE" sz="12000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471345" y="-112856"/>
            <a:ext cx="9719195" cy="4195969"/>
          </a:xfrm>
          <a:custGeom>
            <a:avLst/>
            <a:gdLst>
              <a:gd name="connsiteX0" fmla="*/ 0 w 9719195"/>
              <a:gd name="connsiteY0" fmla="*/ 0 h 4194810"/>
              <a:gd name="connsiteX1" fmla="*/ 9719195 w 9719195"/>
              <a:gd name="connsiteY1" fmla="*/ 0 h 4194810"/>
              <a:gd name="connsiteX2" fmla="*/ 9719195 w 9719195"/>
              <a:gd name="connsiteY2" fmla="*/ 4194810 h 4194810"/>
              <a:gd name="connsiteX3" fmla="*/ 0 w 9719195"/>
              <a:gd name="connsiteY3" fmla="*/ 4194810 h 4194810"/>
              <a:gd name="connsiteX4" fmla="*/ 0 w 9719195"/>
              <a:gd name="connsiteY4" fmla="*/ 0 h 4194810"/>
              <a:gd name="connsiteX0" fmla="*/ 0 w 9719195"/>
              <a:gd name="connsiteY0" fmla="*/ 0 h 4194810"/>
              <a:gd name="connsiteX1" fmla="*/ 9719195 w 9719195"/>
              <a:gd name="connsiteY1" fmla="*/ 0 h 4194810"/>
              <a:gd name="connsiteX2" fmla="*/ 9719195 w 9719195"/>
              <a:gd name="connsiteY2" fmla="*/ 4194810 h 4194810"/>
              <a:gd name="connsiteX3" fmla="*/ 2127000 w 9719195"/>
              <a:gd name="connsiteY3" fmla="*/ 4186915 h 4194810"/>
              <a:gd name="connsiteX4" fmla="*/ 0 w 9719195"/>
              <a:gd name="connsiteY4" fmla="*/ 4194810 h 4194810"/>
              <a:gd name="connsiteX5" fmla="*/ 0 w 9719195"/>
              <a:gd name="connsiteY5" fmla="*/ 0 h 4194810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2127000 w 9719195"/>
              <a:gd name="connsiteY4" fmla="*/ 4186915 h 4195969"/>
              <a:gd name="connsiteX5" fmla="*/ 0 w 9719195"/>
              <a:gd name="connsiteY5" fmla="*/ 4194810 h 4195969"/>
              <a:gd name="connsiteX6" fmla="*/ 0 w 9719195"/>
              <a:gd name="connsiteY6" fmla="*/ 0 h 4195969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2769796 w 9719195"/>
              <a:gd name="connsiteY4" fmla="*/ 4177862 h 4195969"/>
              <a:gd name="connsiteX5" fmla="*/ 2127000 w 9719195"/>
              <a:gd name="connsiteY5" fmla="*/ 4186915 h 4195969"/>
              <a:gd name="connsiteX6" fmla="*/ 0 w 9719195"/>
              <a:gd name="connsiteY6" fmla="*/ 4194810 h 4195969"/>
              <a:gd name="connsiteX7" fmla="*/ 0 w 9719195"/>
              <a:gd name="connsiteY7" fmla="*/ 0 h 4195969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4743451 w 9719195"/>
              <a:gd name="connsiteY4" fmla="*/ 4177862 h 4195969"/>
              <a:gd name="connsiteX5" fmla="*/ 2769796 w 9719195"/>
              <a:gd name="connsiteY5" fmla="*/ 4177862 h 4195969"/>
              <a:gd name="connsiteX6" fmla="*/ 2127000 w 9719195"/>
              <a:gd name="connsiteY6" fmla="*/ 4186915 h 4195969"/>
              <a:gd name="connsiteX7" fmla="*/ 0 w 9719195"/>
              <a:gd name="connsiteY7" fmla="*/ 4194810 h 4195969"/>
              <a:gd name="connsiteX8" fmla="*/ 0 w 9719195"/>
              <a:gd name="connsiteY8" fmla="*/ 0 h 4195969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4743451 w 9719195"/>
              <a:gd name="connsiteY4" fmla="*/ 4177862 h 4195969"/>
              <a:gd name="connsiteX5" fmla="*/ 2127000 w 9719195"/>
              <a:gd name="connsiteY5" fmla="*/ 2014084 h 4195969"/>
              <a:gd name="connsiteX6" fmla="*/ 2127000 w 9719195"/>
              <a:gd name="connsiteY6" fmla="*/ 4186915 h 4195969"/>
              <a:gd name="connsiteX7" fmla="*/ 0 w 9719195"/>
              <a:gd name="connsiteY7" fmla="*/ 4194810 h 4195969"/>
              <a:gd name="connsiteX8" fmla="*/ 0 w 9719195"/>
              <a:gd name="connsiteY8" fmla="*/ 0 h 4195969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7015871 w 9719195"/>
              <a:gd name="connsiteY4" fmla="*/ 2765522 h 4195969"/>
              <a:gd name="connsiteX5" fmla="*/ 2127000 w 9719195"/>
              <a:gd name="connsiteY5" fmla="*/ 2014084 h 4195969"/>
              <a:gd name="connsiteX6" fmla="*/ 2127000 w 9719195"/>
              <a:gd name="connsiteY6" fmla="*/ 4186915 h 4195969"/>
              <a:gd name="connsiteX7" fmla="*/ 0 w 9719195"/>
              <a:gd name="connsiteY7" fmla="*/ 4194810 h 4195969"/>
              <a:gd name="connsiteX8" fmla="*/ 0 w 9719195"/>
              <a:gd name="connsiteY8" fmla="*/ 0 h 4195969"/>
              <a:gd name="connsiteX0" fmla="*/ 0 w 9719195"/>
              <a:gd name="connsiteY0" fmla="*/ 0 h 4195969"/>
              <a:gd name="connsiteX1" fmla="*/ 9719195 w 9719195"/>
              <a:gd name="connsiteY1" fmla="*/ 0 h 4195969"/>
              <a:gd name="connsiteX2" fmla="*/ 9719195 w 9719195"/>
              <a:gd name="connsiteY2" fmla="*/ 4194810 h 4195969"/>
              <a:gd name="connsiteX3" fmla="*/ 6834802 w 9719195"/>
              <a:gd name="connsiteY3" fmla="*/ 4195969 h 4195969"/>
              <a:gd name="connsiteX4" fmla="*/ 6762373 w 9719195"/>
              <a:gd name="connsiteY4" fmla="*/ 2901324 h 4195969"/>
              <a:gd name="connsiteX5" fmla="*/ 2127000 w 9719195"/>
              <a:gd name="connsiteY5" fmla="*/ 2014084 h 4195969"/>
              <a:gd name="connsiteX6" fmla="*/ 2127000 w 9719195"/>
              <a:gd name="connsiteY6" fmla="*/ 4186915 h 4195969"/>
              <a:gd name="connsiteX7" fmla="*/ 0 w 9719195"/>
              <a:gd name="connsiteY7" fmla="*/ 4194810 h 4195969"/>
              <a:gd name="connsiteX8" fmla="*/ 0 w 9719195"/>
              <a:gd name="connsiteY8" fmla="*/ 0 h 4195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719195" h="4195969">
                <a:moveTo>
                  <a:pt x="0" y="0"/>
                </a:moveTo>
                <a:lnTo>
                  <a:pt x="9719195" y="0"/>
                </a:lnTo>
                <a:lnTo>
                  <a:pt x="9719195" y="4194810"/>
                </a:lnTo>
                <a:lnTo>
                  <a:pt x="6834802" y="4195969"/>
                </a:lnTo>
                <a:lnTo>
                  <a:pt x="6762373" y="2901324"/>
                </a:lnTo>
                <a:lnTo>
                  <a:pt x="2127000" y="2014084"/>
                </a:lnTo>
                <a:lnTo>
                  <a:pt x="2127000" y="4186915"/>
                </a:lnTo>
                <a:lnTo>
                  <a:pt x="0" y="419481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4916343" y="3509226"/>
            <a:ext cx="24302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war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489687" y="3628563"/>
            <a:ext cx="24453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0" dirty="0">
                <a:solidFill>
                  <a:srgbClr val="FFC000"/>
                </a:solidFill>
                <a:latin typeface="+mj-lt"/>
              </a:rPr>
              <a:t>ich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197511" y="2186267"/>
            <a:ext cx="19733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?</a:t>
            </a:r>
          </a:p>
        </p:txBody>
      </p:sp>
      <p:grpSp>
        <p:nvGrpSpPr>
          <p:cNvPr id="16" name="Gruppieren 15"/>
          <p:cNvGrpSpPr/>
          <p:nvPr/>
        </p:nvGrpSpPr>
        <p:grpSpPr>
          <a:xfrm>
            <a:off x="3223260" y="2981592"/>
            <a:ext cx="4138516" cy="2825796"/>
            <a:chOff x="2200275" y="4033233"/>
            <a:chExt cx="7709535" cy="1643667"/>
          </a:xfrm>
        </p:grpSpPr>
        <p:cxnSp>
          <p:nvCxnSpPr>
            <p:cNvPr id="10" name="Gerader Verbinder 9"/>
            <p:cNvCxnSpPr/>
            <p:nvPr/>
          </p:nvCxnSpPr>
          <p:spPr>
            <a:xfrm flipV="1">
              <a:off x="2200275" y="4038600"/>
              <a:ext cx="7709535" cy="1638300"/>
            </a:xfrm>
            <a:prstGeom prst="line">
              <a:avLst/>
            </a:prstGeom>
            <a:ln w="381000" cap="flat">
              <a:solidFill>
                <a:srgbClr val="FF0000">
                  <a:alpha val="85098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Gerader Verbinder 10"/>
            <p:cNvCxnSpPr/>
            <p:nvPr/>
          </p:nvCxnSpPr>
          <p:spPr>
            <a:xfrm flipH="1" flipV="1">
              <a:off x="2200277" y="4033233"/>
              <a:ext cx="7681258" cy="1643667"/>
            </a:xfrm>
            <a:prstGeom prst="line">
              <a:avLst/>
            </a:prstGeom>
            <a:ln w="381000" cap="flat">
              <a:solidFill>
                <a:srgbClr val="FF0000">
                  <a:alpha val="85098"/>
                </a:srgb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355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8" grpId="0"/>
      <p:bldP spid="2" grpId="0" animBg="1"/>
      <p:bldP spid="12" grpId="0"/>
      <p:bldP spid="13" grpId="0"/>
      <p:bldP spid="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860606" y="2403061"/>
            <a:ext cx="90549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6000" dirty="0">
                <a:solidFill>
                  <a:srgbClr val="C00000"/>
                </a:solidFill>
                <a:latin typeface="+mj-lt"/>
              </a:rPr>
              <a:t>Teilnehmer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3471564" y="3631689"/>
            <a:ext cx="673208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rgbClr val="FFC000"/>
                </a:solidFill>
                <a:latin typeface="+mj-lt"/>
              </a:rPr>
              <a:t>gebracht</a:t>
            </a:r>
          </a:p>
        </p:txBody>
      </p:sp>
      <p:sp>
        <p:nvSpPr>
          <p:cNvPr id="5" name="Textfeld 4"/>
          <p:cNvSpPr txBox="1"/>
          <p:nvPr/>
        </p:nvSpPr>
        <p:spPr>
          <a:xfrm rot="16200000">
            <a:off x="3760294" y="1414180"/>
            <a:ext cx="1201949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00B050"/>
                </a:solidFill>
                <a:latin typeface="+mj-lt"/>
              </a:rPr>
              <a:t>hat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2669992" y="1182493"/>
            <a:ext cx="169127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Was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4517919" y="1783467"/>
            <a:ext cx="1201949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rgbClr val="CC00CC"/>
                </a:solidFill>
                <a:latin typeface="+mj-lt"/>
              </a:rPr>
              <a:t>es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471564" y="2217668"/>
            <a:ext cx="160933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dem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9132534" y="0"/>
            <a:ext cx="197337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204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2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192087" y="639820"/>
            <a:ext cx="118078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Erleuchtung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4427264" y="4207300"/>
            <a:ext cx="1984256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AEK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701942" y="4002422"/>
            <a:ext cx="1659613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5">
                    <a:lumMod val="50000"/>
                  </a:schemeClr>
                </a:solidFill>
                <a:latin typeface="+mj-lt"/>
              </a:rPr>
              <a:t>Datum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464656" y="3555753"/>
            <a:ext cx="28328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CD1805"/>
                </a:solidFill>
                <a:latin typeface="+mj-lt"/>
              </a:rPr>
              <a:t>Tastenkürzel</a:t>
            </a:r>
          </a:p>
        </p:txBody>
      </p:sp>
      <p:pic>
        <p:nvPicPr>
          <p:cNvPr id="2" name="Grafik 1" hidden="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210" y="4256326"/>
            <a:ext cx="1923288" cy="1923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Grafik 7" hidden="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4391">
            <a:off x="4826465" y="5446979"/>
            <a:ext cx="1276382" cy="1227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1886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8774"/>
    </mc:Choice>
    <mc:Fallback xmlns="">
      <p:transition advTm="987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8421" y="1879150"/>
            <a:ext cx="3273322" cy="32733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Textfeld 4"/>
          <p:cNvSpPr txBox="1"/>
          <p:nvPr/>
        </p:nvSpPr>
        <p:spPr>
          <a:xfrm rot="5400000">
            <a:off x="7867594" y="2104396"/>
            <a:ext cx="636638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bg2">
                    <a:lumMod val="75000"/>
                  </a:schemeClr>
                </a:solidFill>
                <a:latin typeface="+mj-lt"/>
              </a:rPr>
              <a:t>ist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641558" y="3413479"/>
            <a:ext cx="1831325" cy="105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8000" dirty="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Karl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030092" y="1284790"/>
            <a:ext cx="120801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50000"/>
                  </a:schemeClr>
                </a:solidFill>
                <a:latin typeface="+mj-lt"/>
              </a:rPr>
              <a:t>Die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5635290" y="3276912"/>
            <a:ext cx="1153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4000" dirty="0">
                <a:solidFill>
                  <a:srgbClr val="002060"/>
                </a:solidFill>
                <a:latin typeface="+mj-lt"/>
              </a:rPr>
              <a:t>denn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030092" y="2391366"/>
            <a:ext cx="4311642" cy="129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solidFill>
                  <a:srgbClr val="00B050"/>
                </a:solidFill>
                <a:latin typeface="+mj-lt"/>
              </a:rPr>
              <a:t>wertvoll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212090" y="3872765"/>
            <a:ext cx="364285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solidFill>
                  <a:srgbClr val="FF0000"/>
                </a:solidFill>
                <a:latin typeface="+mj-lt"/>
              </a:rPr>
              <a:t>wertet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199561" y="1687572"/>
            <a:ext cx="2906486" cy="129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0000" dirty="0">
                <a:solidFill>
                  <a:srgbClr val="CC00CC"/>
                </a:solidFill>
                <a:latin typeface="+mj-lt"/>
              </a:rPr>
              <a:t>AEK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9352878" y="4542265"/>
            <a:ext cx="11536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aus</a:t>
            </a: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1713342" y="4903823"/>
            <a:ext cx="1276382" cy="122756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4233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073763" y="3518833"/>
            <a:ext cx="1691277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zum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47007" y="4175844"/>
            <a:ext cx="388220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2000" dirty="0">
                <a:solidFill>
                  <a:srgbClr val="00B050"/>
                </a:solidFill>
                <a:latin typeface="+mj-lt"/>
              </a:rPr>
              <a:t>Erfolg</a:t>
            </a:r>
          </a:p>
        </p:txBody>
      </p:sp>
      <p:sp>
        <p:nvSpPr>
          <p:cNvPr id="5" name="Textfeld 4"/>
          <p:cNvSpPr txBox="1"/>
          <p:nvPr/>
        </p:nvSpPr>
        <p:spPr>
          <a:xfrm rot="5400000">
            <a:off x="6969300" y="3916813"/>
            <a:ext cx="111596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zum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193107" y="4250702"/>
            <a:ext cx="515542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Gefühl</a:t>
            </a:r>
          </a:p>
        </p:txBody>
      </p:sp>
      <p:sp>
        <p:nvSpPr>
          <p:cNvPr id="9" name="Textfeld 8"/>
          <p:cNvSpPr txBox="1"/>
          <p:nvPr/>
        </p:nvSpPr>
        <p:spPr>
          <a:xfrm rot="16200000">
            <a:off x="1993757" y="2832423"/>
            <a:ext cx="1872063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Lern-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7636851" y="3714525"/>
            <a:ext cx="169127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Wohl-</a:t>
            </a:r>
          </a:p>
        </p:txBody>
      </p:sp>
      <p:sp>
        <p:nvSpPr>
          <p:cNvPr id="11" name="Textfeld 10"/>
          <p:cNvSpPr txBox="1"/>
          <p:nvPr/>
        </p:nvSpPr>
        <p:spPr>
          <a:xfrm rot="5400000">
            <a:off x="3671237" y="1984427"/>
            <a:ext cx="1131228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zum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32849" y="634704"/>
            <a:ext cx="5269614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Umfeld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1824889" y="572694"/>
            <a:ext cx="1691277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4000" dirty="0">
                <a:solidFill>
                  <a:srgbClr val="FFC000"/>
                </a:solidFill>
                <a:latin typeface="+mj-lt"/>
              </a:rPr>
              <a:t>Lern-</a:t>
            </a:r>
          </a:p>
        </p:txBody>
      </p:sp>
      <p:sp>
        <p:nvSpPr>
          <p:cNvPr id="13" name="Textfeld 12"/>
          <p:cNvSpPr txBox="1"/>
          <p:nvPr/>
        </p:nvSpPr>
        <p:spPr>
          <a:xfrm rot="16200000">
            <a:off x="6929224" y="1720302"/>
            <a:ext cx="1321913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zum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6581029" y="476641"/>
            <a:ext cx="44286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2000" dirty="0">
                <a:solidFill>
                  <a:srgbClr val="FFC000"/>
                </a:solidFill>
                <a:latin typeface="+mj-lt"/>
              </a:rPr>
              <a:t>Trainer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7668906" y="352529"/>
            <a:ext cx="1127910" cy="513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3500" dirty="0"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EDV-</a:t>
            </a: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2989365" y="2883476"/>
            <a:ext cx="9173139" cy="113968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Fragebogen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5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9" grpId="0"/>
      <p:bldP spid="10" grpId="0"/>
      <p:bldP spid="11" grpId="0"/>
      <p:bldP spid="12" grpId="0"/>
      <p:bldP spid="14" grpId="0"/>
      <p:bldP spid="13" grpId="0"/>
      <p:bldP spid="15" grpId="0"/>
      <p:bldP spid="1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feld 6"/>
          <p:cNvSpPr txBox="1"/>
          <p:nvPr/>
        </p:nvSpPr>
        <p:spPr>
          <a:xfrm>
            <a:off x="547007" y="4175844"/>
            <a:ext cx="388220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2000" dirty="0">
                <a:solidFill>
                  <a:srgbClr val="00B050"/>
                </a:solidFill>
                <a:latin typeface="+mj-lt"/>
              </a:rPr>
              <a:t>Erfolg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93107" y="4250702"/>
            <a:ext cx="5155429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Gefühl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32849" y="634704"/>
            <a:ext cx="5269614" cy="1537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1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Umfeld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581029" y="476641"/>
            <a:ext cx="442868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12000" dirty="0">
                <a:solidFill>
                  <a:srgbClr val="FFC000"/>
                </a:solidFill>
                <a:latin typeface="+mj-lt"/>
              </a:rPr>
              <a:t>Trainer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2989365" y="2883476"/>
            <a:ext cx="9173139" cy="113968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60000"/>
              </a:lnSpc>
            </a:pPr>
            <a:r>
              <a:rPr lang="de-DE" sz="12000" dirty="0">
                <a:ln>
                  <a:solidFill>
                    <a:schemeClr val="bg1">
                      <a:lumMod val="8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Fragebogen</a:t>
            </a:r>
          </a:p>
        </p:txBody>
      </p:sp>
    </p:spTree>
    <p:extLst>
      <p:ext uri="{BB962C8B-B14F-4D97-AF65-F5344CB8AC3E}">
        <p14:creationId xmlns:p14="http://schemas.microsoft.com/office/powerpoint/2010/main" val="1469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768254"/>
              </p:ext>
            </p:extLst>
          </p:nvPr>
        </p:nvGraphicFramePr>
        <p:xfrm>
          <a:off x="333374" y="319616"/>
          <a:ext cx="11391900" cy="32359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7324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1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86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05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1</a:t>
                      </a:r>
                      <a:br>
                        <a:rPr lang="de-DE" dirty="0"/>
                      </a:br>
                      <a:r>
                        <a:rPr lang="de-DE" dirty="0"/>
                        <a:t>gut</a:t>
                      </a:r>
                      <a:endParaRPr lang="de-DE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4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5 schlecht</a:t>
                      </a:r>
                      <a:endParaRPr lang="de-DE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Darstellung der Kurs-Themen?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Unterrichtsgeschwindigkeit?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Umfang der Kurs-Unterlagen?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Qualität von Essen/Getränken?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Verständlichkeit</a:t>
                      </a:r>
                      <a:r>
                        <a:rPr lang="de-DE" baseline="0" dirty="0"/>
                        <a:t> des </a:t>
                      </a:r>
                      <a:r>
                        <a:rPr lang="de-DE" dirty="0"/>
                        <a:t>Dozenten?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Eigener Lernerfolg?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Urteil insgesamt?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4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981483"/>
              </p:ext>
            </p:extLst>
          </p:nvPr>
        </p:nvGraphicFramePr>
        <p:xfrm>
          <a:off x="333374" y="4450291"/>
          <a:ext cx="11391900" cy="17526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324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71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Bitte hier eintragen:</a:t>
                      </a:r>
                    </a:p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Welche Themen haben Sie im Kurs vermisst?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Was hat Ihnen am besten gefallen?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Für welche Schulungen interessieren Sie sich außerdem?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333374" y="4260991"/>
            <a:ext cx="4467225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Offene Fragen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33374" y="117756"/>
            <a:ext cx="6610351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6000" dirty="0">
                <a:solidFill>
                  <a:schemeClr val="accent5">
                    <a:lumMod val="75000"/>
                  </a:schemeClr>
                </a:solidFill>
                <a:latin typeface="+mj-lt"/>
              </a:rPr>
              <a:t>Geschlossene Fragen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467247" y="2596458"/>
            <a:ext cx="1724205" cy="871225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rgbClr val="00B050"/>
                </a:solidFill>
                <a:latin typeface="+mj-lt"/>
              </a:rPr>
              <a:t>Erfolg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184343" y="1044555"/>
            <a:ext cx="2289681" cy="871225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Wohlgefühl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719829" y="1608118"/>
            <a:ext cx="2340394" cy="90103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Umfeld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393247" y="2235329"/>
            <a:ext cx="1966913" cy="871225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rgbClr val="FFC000"/>
                </a:solidFill>
                <a:latin typeface="+mj-lt"/>
              </a:rPr>
              <a:t>Trainer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693198" y="4814551"/>
            <a:ext cx="2754806" cy="90103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Sachebene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863728" y="5188813"/>
            <a:ext cx="2695113" cy="901030"/>
          </a:xfrm>
          <a:prstGeom prst="leftArrow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3000" dirty="0">
                <a:solidFill>
                  <a:srgbClr val="FF0000"/>
                </a:solidFill>
                <a:latin typeface="+mj-lt"/>
              </a:rPr>
              <a:t>Gefühlsebene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98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 animBg="1"/>
      <p:bldP spid="8" grpId="0" animBg="1"/>
      <p:bldP spid="9" grpId="0" animBg="1"/>
      <p:bldP spid="11" grpId="0" animBg="1"/>
      <p:bldP spid="10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 rot="16200000">
            <a:off x="1328432" y="849043"/>
            <a:ext cx="233249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Kontroll-</a:t>
            </a:r>
            <a:b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</a:br>
            <a:r>
              <a:rPr lang="de-DE" sz="5000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Fragen</a:t>
            </a:r>
          </a:p>
        </p:txBody>
      </p:sp>
      <p:grpSp>
        <p:nvGrpSpPr>
          <p:cNvPr id="2" name="Gruppieren 1"/>
          <p:cNvGrpSpPr/>
          <p:nvPr/>
        </p:nvGrpSpPr>
        <p:grpSpPr>
          <a:xfrm>
            <a:off x="-2762" y="1046198"/>
            <a:ext cx="11579996" cy="5380909"/>
            <a:chOff x="-2762" y="1046198"/>
            <a:chExt cx="11579996" cy="5380909"/>
          </a:xfrm>
        </p:grpSpPr>
        <p:sp>
          <p:nvSpPr>
            <p:cNvPr id="3" name="Textfeld 2"/>
            <p:cNvSpPr txBox="1"/>
            <p:nvPr/>
          </p:nvSpPr>
          <p:spPr>
            <a:xfrm rot="5400000">
              <a:off x="-225664" y="1448982"/>
              <a:ext cx="182123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60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Sach-</a:t>
              </a:r>
            </a:p>
          </p:txBody>
        </p:sp>
        <p:sp>
          <p:nvSpPr>
            <p:cNvPr id="9" name="Textfeld 8"/>
            <p:cNvSpPr txBox="1"/>
            <p:nvPr/>
          </p:nvSpPr>
          <p:spPr>
            <a:xfrm rot="16200000">
              <a:off x="-821424" y="4592782"/>
              <a:ext cx="265298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de-DE" sz="60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Gefühls-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77120" y="2867429"/>
              <a:ext cx="208088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Ebene</a:t>
              </a:r>
              <a:endParaRPr lang="de-DE" sz="6000" dirty="0">
                <a:solidFill>
                  <a:schemeClr val="bg1">
                    <a:lumMod val="85000"/>
                  </a:schemeClr>
                </a:solidFill>
                <a:latin typeface="+mj-lt"/>
              </a:endParaRPr>
            </a:p>
          </p:txBody>
        </p:sp>
        <p:sp>
          <p:nvSpPr>
            <p:cNvPr id="11" name="Rechteck 10"/>
            <p:cNvSpPr/>
            <p:nvPr/>
          </p:nvSpPr>
          <p:spPr>
            <a:xfrm>
              <a:off x="2258004" y="3312998"/>
              <a:ext cx="9319230" cy="2891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3012478" y="276314"/>
            <a:ext cx="34289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chemeClr val="accent6">
                    <a:lumMod val="75000"/>
                  </a:schemeClr>
                </a:solidFill>
              </a:rPr>
              <a:t>Habe ich alle genannten Themen behandelt?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6686368" y="675673"/>
            <a:ext cx="193729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>
                <a:solidFill>
                  <a:srgbClr val="FF0000"/>
                </a:solidFill>
                <a:latin typeface="+mj-lt"/>
              </a:rPr>
              <a:t>Denk-</a:t>
            </a:r>
            <a:br>
              <a:rPr lang="de-DE" sz="5000">
                <a:solidFill>
                  <a:srgbClr val="FF0000"/>
                </a:solidFill>
                <a:latin typeface="+mj-lt"/>
              </a:rPr>
            </a:br>
            <a:r>
              <a:rPr lang="de-DE" sz="5000">
                <a:solidFill>
                  <a:srgbClr val="FF0000"/>
                </a:solidFill>
                <a:latin typeface="+mj-lt"/>
              </a:rPr>
              <a:t>Fragen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8172814" y="864074"/>
            <a:ext cx="320394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0000"/>
                </a:solidFill>
              </a:rPr>
              <a:t>Welches Thema war am wichtigsten für Euch?</a:t>
            </a:r>
          </a:p>
        </p:txBody>
      </p:sp>
      <p:sp>
        <p:nvSpPr>
          <p:cNvPr id="16" name="Textfeld 15"/>
          <p:cNvSpPr txBox="1"/>
          <p:nvPr/>
        </p:nvSpPr>
        <p:spPr>
          <a:xfrm rot="16200000">
            <a:off x="3204287" y="2793282"/>
            <a:ext cx="2841620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5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Reparatur-</a:t>
            </a:r>
            <a:br>
              <a:rPr lang="de-DE" sz="5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</a:br>
            <a:r>
              <a:rPr lang="de-DE" sz="5000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Fragen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5142898" y="2690336"/>
            <a:ext cx="234496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Habt Ihr noch weitere Vorschläge?</a:t>
            </a:r>
          </a:p>
        </p:txBody>
      </p:sp>
      <p:sp>
        <p:nvSpPr>
          <p:cNvPr id="18" name="Textfeld 17"/>
          <p:cNvSpPr txBox="1"/>
          <p:nvPr/>
        </p:nvSpPr>
        <p:spPr>
          <a:xfrm rot="16200000">
            <a:off x="7058705" y="3446889"/>
            <a:ext cx="2459541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92D050"/>
                </a:solidFill>
                <a:latin typeface="+mj-lt"/>
              </a:rPr>
              <a:t>Blitzlicht-</a:t>
            </a:r>
            <a:br>
              <a:rPr lang="de-DE" sz="5000" dirty="0">
                <a:solidFill>
                  <a:srgbClr val="92D050"/>
                </a:solidFill>
                <a:latin typeface="+mj-lt"/>
              </a:rPr>
            </a:br>
            <a:r>
              <a:rPr lang="de-DE" sz="5000" dirty="0">
                <a:solidFill>
                  <a:srgbClr val="92D050"/>
                </a:solidFill>
                <a:latin typeface="+mj-lt"/>
              </a:rPr>
              <a:t>Fragen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8806277" y="3896415"/>
            <a:ext cx="31856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92D050"/>
                </a:solidFill>
              </a:rPr>
              <a:t>Werdet Ihr Euch zur nächsten AEK anmelden?</a:t>
            </a:r>
          </a:p>
        </p:txBody>
      </p:sp>
      <p:sp>
        <p:nvSpPr>
          <p:cNvPr id="21" name="Textfeld 20"/>
          <p:cNvSpPr txBox="1"/>
          <p:nvPr/>
        </p:nvSpPr>
        <p:spPr>
          <a:xfrm rot="16200000">
            <a:off x="1773455" y="4495342"/>
            <a:ext cx="271388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FFC000"/>
                </a:solidFill>
                <a:latin typeface="+mj-lt"/>
              </a:rPr>
              <a:t>Resonanz-</a:t>
            </a:r>
            <a:br>
              <a:rPr lang="de-DE" sz="5000" dirty="0">
                <a:solidFill>
                  <a:srgbClr val="FFC000"/>
                </a:solidFill>
                <a:latin typeface="+mj-lt"/>
              </a:rPr>
            </a:br>
            <a:r>
              <a:rPr lang="de-DE" sz="5000" dirty="0">
                <a:solidFill>
                  <a:srgbClr val="FFC000"/>
                </a:solidFill>
                <a:latin typeface="+mj-lt"/>
              </a:rPr>
              <a:t>Fragen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648197" y="5511801"/>
            <a:ext cx="314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C000"/>
                </a:solidFill>
              </a:rPr>
              <a:t>Wie hat Euch mein Vortrag gefallen?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810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147" y="3131536"/>
            <a:ext cx="1834039" cy="2853288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0" y="382564"/>
            <a:ext cx="121920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5000"/>
              </a:lnSpc>
            </a:pPr>
            <a:r>
              <a:rPr lang="de-DE" sz="4000" dirty="0">
                <a:latin typeface="+mj-lt"/>
              </a:rPr>
              <a:t>Ich: "Habt Ihr noch Fragen?"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17" y="3967906"/>
            <a:ext cx="1113918" cy="44556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18" y="2685968"/>
            <a:ext cx="1113916" cy="445568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8923" y="3967907"/>
            <a:ext cx="1113918" cy="44556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17107" y="2685242"/>
            <a:ext cx="1117550" cy="44702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 rot="16200000">
            <a:off x="1578528" y="4641057"/>
            <a:ext cx="316381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008000"/>
                </a:solidFill>
                <a:latin typeface="+mj-lt"/>
              </a:rPr>
              <a:t>Selbst-offenbarung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01600" y="3682396"/>
            <a:ext cx="24469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008000"/>
                </a:solidFill>
              </a:rPr>
              <a:t>Ich freue mich, wenn Ihr Interesse habt.</a:t>
            </a:r>
          </a:p>
        </p:txBody>
      </p:sp>
      <p:sp>
        <p:nvSpPr>
          <p:cNvPr id="10" name="Textfeld 9"/>
          <p:cNvSpPr txBox="1"/>
          <p:nvPr/>
        </p:nvSpPr>
        <p:spPr>
          <a:xfrm rot="16200000">
            <a:off x="7424526" y="1753287"/>
            <a:ext cx="2203247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1663B0"/>
                </a:solidFill>
                <a:latin typeface="+mj-lt"/>
              </a:rPr>
              <a:t>Sach-Aspekt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9043951" y="2013302"/>
            <a:ext cx="298481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1663B0"/>
                </a:solidFill>
              </a:rPr>
              <a:t>Ich möchte die offenen Fragen beantworten.</a:t>
            </a:r>
          </a:p>
        </p:txBody>
      </p:sp>
      <p:sp>
        <p:nvSpPr>
          <p:cNvPr id="12" name="Textfeld 11"/>
          <p:cNvSpPr txBox="1"/>
          <p:nvPr/>
        </p:nvSpPr>
        <p:spPr>
          <a:xfrm rot="16200000">
            <a:off x="7044799" y="4528029"/>
            <a:ext cx="2962702" cy="1271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5000"/>
              </a:lnSpc>
            </a:pPr>
            <a:r>
              <a:rPr lang="de-DE" sz="5000" dirty="0">
                <a:solidFill>
                  <a:srgbClr val="FFC000"/>
                </a:solidFill>
                <a:latin typeface="+mj-lt"/>
              </a:rPr>
              <a:t>Beziehungs-Aspekt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9043951" y="3682396"/>
            <a:ext cx="27555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000" dirty="0">
                <a:solidFill>
                  <a:srgbClr val="FFC000"/>
                </a:solidFill>
              </a:rPr>
              <a:t>Ich stehe Euch gerne zur Verfügung.</a:t>
            </a:r>
          </a:p>
        </p:txBody>
      </p:sp>
      <p:sp>
        <p:nvSpPr>
          <p:cNvPr id="14" name="Textfeld 13"/>
          <p:cNvSpPr txBox="1"/>
          <p:nvPr/>
        </p:nvSpPr>
        <p:spPr>
          <a:xfrm rot="16200000">
            <a:off x="2505010" y="2199487"/>
            <a:ext cx="1887929" cy="694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5000"/>
              </a:lnSpc>
            </a:pPr>
            <a:r>
              <a:rPr lang="de-DE" sz="5000" dirty="0">
                <a:solidFill>
                  <a:srgbClr val="CD1805"/>
                </a:solidFill>
                <a:latin typeface="+mj-lt"/>
              </a:rPr>
              <a:t>Appell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239486" y="2013302"/>
            <a:ext cx="288618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3000" dirty="0">
                <a:solidFill>
                  <a:srgbClr val="CD1805"/>
                </a:solidFill>
              </a:rPr>
              <a:t>Fragt jetzt öffentlich statt später privat.</a:t>
            </a:r>
          </a:p>
        </p:txBody>
      </p:sp>
      <p:sp>
        <p:nvSpPr>
          <p:cNvPr id="16" name="Rechteck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22" name="Gruppieren 21"/>
          <p:cNvGrpSpPr/>
          <p:nvPr/>
        </p:nvGrpSpPr>
        <p:grpSpPr>
          <a:xfrm>
            <a:off x="1183198" y="1209755"/>
            <a:ext cx="10095529" cy="4106407"/>
            <a:chOff x="1183198" y="1209755"/>
            <a:chExt cx="10095529" cy="4106407"/>
          </a:xfrm>
        </p:grpSpPr>
        <p:sp>
          <p:nvSpPr>
            <p:cNvPr id="17" name="medial"/>
            <p:cNvSpPr txBox="1">
              <a:spLocks/>
            </p:cNvSpPr>
            <p:nvPr/>
          </p:nvSpPr>
          <p:spPr>
            <a:xfrm>
              <a:off x="6202427" y="4302915"/>
              <a:ext cx="4170298" cy="1013247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b="0" kern="1200" spc="30" baseline="0">
                  <a:solidFill>
                    <a:schemeClr val="accent1">
                      <a:lumMod val="75000"/>
                    </a:schemeClr>
                  </a:solidFill>
                  <a:latin typeface="Gill_Sans-Bold" panose="020B0500000000000000" pitchFamily="34" charset="0"/>
                  <a:ea typeface="+mj-ea"/>
                  <a:cs typeface="+mj-cs"/>
                </a:defRPr>
              </a:lvl1pPr>
            </a:lstStyle>
            <a:p>
              <a:r>
                <a:rPr lang="de-DE" sz="8000" dirty="0">
                  <a:solidFill>
                    <a:srgbClr val="F38377"/>
                  </a:solidFill>
                </a:rPr>
                <a:t>medial</a:t>
              </a:r>
            </a:p>
          </p:txBody>
        </p:sp>
        <p:sp>
          <p:nvSpPr>
            <p:cNvPr id="18" name="Schulungen"/>
            <p:cNvSpPr txBox="1">
              <a:spLocks/>
            </p:cNvSpPr>
            <p:nvPr/>
          </p:nvSpPr>
          <p:spPr>
            <a:xfrm>
              <a:off x="5755420" y="3072900"/>
              <a:ext cx="5523307" cy="1128658"/>
            </a:xfrm>
            <a:prstGeom prst="rect">
              <a:avLst/>
            </a:prstGeom>
          </p:spPr>
          <p:txBody>
            <a:bodyPr vert="horz" lIns="0" tIns="0" rIns="0" bIns="0" rtlCol="0" anchor="b">
              <a:noAutofit/>
            </a:bodyPr>
            <a:lstStyle>
              <a:lvl1pPr algn="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kern="1200" spc="30" baseline="0">
                  <a:solidFill>
                    <a:schemeClr val="accent1">
                      <a:lumMod val="75000"/>
                    </a:schemeClr>
                  </a:solidFill>
                  <a:latin typeface="Gill_Sans-Bold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de-DE" sz="10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Schulungen</a:t>
              </a:r>
            </a:p>
          </p:txBody>
        </p:sp>
        <p:sp>
          <p:nvSpPr>
            <p:cNvPr id="19" name="Anwender"/>
            <p:cNvSpPr txBox="1">
              <a:spLocks/>
            </p:cNvSpPr>
            <p:nvPr/>
          </p:nvSpPr>
          <p:spPr>
            <a:xfrm>
              <a:off x="1183198" y="1209755"/>
              <a:ext cx="9396605" cy="2242452"/>
            </a:xfrm>
            <a:prstGeom prst="rect">
              <a:avLst/>
            </a:prstGeom>
          </p:spPr>
          <p:txBody>
            <a:bodyPr vert="horz" lIns="0" tIns="0" rIns="0" bIns="0" rtlCol="0" anchor="b">
              <a:noAutofit/>
            </a:bodyPr>
            <a:lstStyle>
              <a:lvl1pPr algn="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kern="1200" spc="30" baseline="0">
                  <a:solidFill>
                    <a:schemeClr val="accent1">
                      <a:lumMod val="75000"/>
                    </a:schemeClr>
                  </a:solidFill>
                  <a:latin typeface="Gill_Sans-Bold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de-DE" sz="16000" dirty="0"/>
                <a:t>Anwender-</a:t>
              </a:r>
            </a:p>
          </p:txBody>
        </p:sp>
        <p:sp>
          <p:nvSpPr>
            <p:cNvPr id="20" name="multi"/>
            <p:cNvSpPr txBox="1">
              <a:spLocks/>
            </p:cNvSpPr>
            <p:nvPr/>
          </p:nvSpPr>
          <p:spPr>
            <a:xfrm>
              <a:off x="3639889" y="3818786"/>
              <a:ext cx="2001914" cy="1013247"/>
            </a:xfrm>
            <a:prstGeom prst="rect">
              <a:avLst/>
            </a:prstGeom>
          </p:spPr>
          <p:txBody>
            <a:bodyPr vert="horz" lIns="0" tIns="0" rIns="0" bIns="0" rtlCol="0" anchor="b">
              <a:noAutofit/>
            </a:bodyPr>
            <a:lstStyle>
              <a:lvl1pPr algn="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kern="1200" spc="30" baseline="0">
                  <a:solidFill>
                    <a:schemeClr val="accent1">
                      <a:lumMod val="75000"/>
                    </a:schemeClr>
                  </a:solidFill>
                  <a:latin typeface="Gill_Sans-Bold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de-DE" sz="8000" dirty="0" err="1">
                  <a:solidFill>
                    <a:srgbClr val="00B050"/>
                  </a:solidFill>
                </a:rPr>
                <a:t>multi</a:t>
              </a:r>
              <a:endParaRPr lang="de-DE" sz="8000" dirty="0">
                <a:solidFill>
                  <a:srgbClr val="00B050"/>
                </a:solidFill>
              </a:endParaRPr>
            </a:p>
          </p:txBody>
        </p:sp>
        <p:sp>
          <p:nvSpPr>
            <p:cNvPr id="21" name="und"/>
            <p:cNvSpPr txBox="1">
              <a:spLocks/>
            </p:cNvSpPr>
            <p:nvPr/>
          </p:nvSpPr>
          <p:spPr>
            <a:xfrm rot="16200000">
              <a:off x="5230678" y="4089687"/>
              <a:ext cx="1146978" cy="1013247"/>
            </a:xfrm>
            <a:prstGeom prst="rect">
              <a:avLst/>
            </a:prstGeom>
          </p:spPr>
          <p:txBody>
            <a:bodyPr vert="horz" lIns="0" tIns="0" rIns="0" bIns="0" rtlCol="0" anchor="b">
              <a:normAutofit/>
            </a:bodyPr>
            <a:lstStyle>
              <a:lvl1pPr algn="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b="0" kern="1200" spc="30" baseline="0">
                  <a:solidFill>
                    <a:schemeClr val="accent1">
                      <a:lumMod val="75000"/>
                    </a:schemeClr>
                  </a:solidFill>
                  <a:latin typeface="Gill_Sans-Bold" panose="020B0500000000000000" pitchFamily="34" charset="0"/>
                  <a:ea typeface="+mj-ea"/>
                  <a:cs typeface="+mj-cs"/>
                </a:defRPr>
              </a:lvl1pPr>
            </a:lstStyle>
            <a:p>
              <a:pPr algn="l"/>
              <a:r>
                <a:rPr lang="de-DE" dirty="0">
                  <a:solidFill>
                    <a:srgbClr val="FF0000"/>
                  </a:solidFill>
                </a:rPr>
                <a:t>und</a:t>
              </a:r>
            </a:p>
          </p:txBody>
        </p:sp>
      </p:grpSp>
      <p:pic>
        <p:nvPicPr>
          <p:cNvPr id="23" name="Grafik 22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">
            <a:off x="4897272" y="4956980"/>
            <a:ext cx="1276382" cy="1227569"/>
          </a:xfrm>
          <a:prstGeom prst="rect">
            <a:avLst/>
          </a:prstGeom>
        </p:spPr>
      </p:pic>
      <p:sp>
        <p:nvSpPr>
          <p:cNvPr id="25" name="URL"/>
          <p:cNvSpPr txBox="1">
            <a:spLocks/>
          </p:cNvSpPr>
          <p:nvPr/>
        </p:nvSpPr>
        <p:spPr>
          <a:xfrm>
            <a:off x="239487" y="6180994"/>
            <a:ext cx="11789282" cy="26397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500" dirty="0">
                <a:solidFill>
                  <a:schemeClr val="bg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hlinkClick r:id="rId10"/>
              </a:rPr>
              <a:t>https://www.video2brain.com/de/videotraining/access-hilfe-zur-eigenen-datenbank-anzeigen</a:t>
            </a:r>
            <a:endParaRPr lang="de-DE" sz="1500" dirty="0">
              <a:solidFill>
                <a:schemeClr val="bg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6" name="URL"/>
          <p:cNvSpPr txBox="1">
            <a:spLocks/>
          </p:cNvSpPr>
          <p:nvPr/>
        </p:nvSpPr>
        <p:spPr>
          <a:xfrm>
            <a:off x="239487" y="6444965"/>
            <a:ext cx="11789282" cy="263971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de-DE" sz="1500" dirty="0">
                <a:solidFill>
                  <a:schemeClr val="bg1">
                    <a:lumMod val="7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  <a:hlinkClick r:id="rId11"/>
              </a:rPr>
              <a:t>https://youtu.be/6TMLhQm-TiI</a:t>
            </a:r>
            <a:endParaRPr lang="de-DE" sz="1500" dirty="0">
              <a:solidFill>
                <a:schemeClr val="bg1">
                  <a:lumMod val="7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887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 txBox="1">
            <a:spLocks/>
          </p:cNvSpPr>
          <p:nvPr/>
        </p:nvSpPr>
        <p:spPr>
          <a:xfrm>
            <a:off x="3532801" y="1840590"/>
            <a:ext cx="3317861" cy="80097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>
                <a:solidFill>
                  <a:srgbClr val="FFC000"/>
                </a:solidFill>
              </a:rPr>
              <a:t>Beleuchter</a:t>
            </a:r>
            <a:endParaRPr lang="de-DE" sz="6000" dirty="0">
              <a:solidFill>
                <a:srgbClr val="FFC000"/>
              </a:solidFill>
            </a:endParaRPr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3237647" y="1473167"/>
            <a:ext cx="915254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4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der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6624121" y="3437039"/>
            <a:ext cx="2020238" cy="88651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7000" dirty="0">
                <a:solidFill>
                  <a:schemeClr val="accent5">
                    <a:lumMod val="75000"/>
                  </a:schemeClr>
                </a:solidFill>
              </a:rPr>
              <a:t>muss</a:t>
            </a:r>
          </a:p>
        </p:txBody>
      </p:sp>
      <p:sp>
        <p:nvSpPr>
          <p:cNvPr id="8" name="Titel 1"/>
          <p:cNvSpPr txBox="1">
            <a:spLocks/>
          </p:cNvSpPr>
          <p:nvPr/>
        </p:nvSpPr>
        <p:spPr>
          <a:xfrm rot="16200000">
            <a:off x="3287645" y="2962190"/>
            <a:ext cx="1600097" cy="83944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de-DE" sz="6000" dirty="0">
                <a:solidFill>
                  <a:schemeClr val="tx2">
                    <a:lumMod val="20000"/>
                    <a:lumOff val="80000"/>
                  </a:schemeClr>
                </a:solidFill>
              </a:rPr>
              <a:t>aber</a:t>
            </a:r>
          </a:p>
        </p:txBody>
      </p:sp>
      <p:sp>
        <p:nvSpPr>
          <p:cNvPr id="9" name="Titel 1"/>
          <p:cNvSpPr txBox="1">
            <a:spLocks/>
          </p:cNvSpPr>
          <p:nvPr/>
        </p:nvSpPr>
        <p:spPr>
          <a:xfrm>
            <a:off x="4385746" y="2475152"/>
            <a:ext cx="4040477" cy="71028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5000" dirty="0">
                <a:solidFill>
                  <a:schemeClr val="accent3">
                    <a:lumMod val="50000"/>
                  </a:schemeClr>
                </a:solidFill>
              </a:rPr>
              <a:t>der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913636" y="3705713"/>
            <a:ext cx="53010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leuchten</a:t>
            </a:r>
          </a:p>
        </p:txBody>
      </p:sp>
      <p:sp>
        <p:nvSpPr>
          <p:cNvPr id="10" name="Titel 1"/>
          <p:cNvSpPr txBox="1">
            <a:spLocks/>
          </p:cNvSpPr>
          <p:nvPr/>
        </p:nvSpPr>
        <p:spPr>
          <a:xfrm>
            <a:off x="5258954" y="2476131"/>
            <a:ext cx="4894696" cy="121046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8000" dirty="0">
                <a:solidFill>
                  <a:srgbClr val="FF0000"/>
                </a:solidFill>
              </a:rPr>
              <a:t>Gegenstand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>
          <a:xfrm>
            <a:off x="1645429" y="894735"/>
            <a:ext cx="2391449" cy="5784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spc="30" baseline="0">
                <a:solidFill>
                  <a:schemeClr val="accent1">
                    <a:lumMod val="75000"/>
                  </a:schemeClr>
                </a:solidFill>
                <a:latin typeface="Gill_Sans-Bold" panose="020B0500000000000000" pitchFamily="34" charset="0"/>
                <a:ea typeface="+mj-ea"/>
                <a:cs typeface="+mj-cs"/>
              </a:defRPr>
            </a:lvl1pPr>
          </a:lstStyle>
          <a:p>
            <a:r>
              <a:rPr lang="de-DE" sz="60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Ich bin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867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5033"/>
    </mc:Choice>
    <mc:Fallback xmlns="">
      <p:transition advTm="450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1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3467100" y="803717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Die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2819400" y="832292"/>
            <a:ext cx="3009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0" dirty="0">
                <a:solidFill>
                  <a:srgbClr val="92D050"/>
                </a:solidFill>
                <a:latin typeface="+mj-lt"/>
              </a:rPr>
              <a:t>beste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238500" y="1647363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>
                <a:solidFill>
                  <a:schemeClr val="tx2">
                    <a:lumMod val="75000"/>
                  </a:schemeClr>
                </a:solidFill>
                <a:latin typeface="+mj-lt"/>
              </a:rPr>
              <a:t>Anwenderschulung</a:t>
            </a:r>
          </a:p>
        </p:txBody>
      </p:sp>
      <p:sp>
        <p:nvSpPr>
          <p:cNvPr id="6" name="Textfeld 5"/>
          <p:cNvSpPr txBox="1"/>
          <p:nvPr/>
        </p:nvSpPr>
        <p:spPr>
          <a:xfrm rot="16200000">
            <a:off x="5021967" y="2376561"/>
            <a:ext cx="846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ist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152650" y="1963189"/>
            <a:ext cx="8648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0" dirty="0">
                <a:solidFill>
                  <a:srgbClr val="CD1805"/>
                </a:solidFill>
                <a:latin typeface="+mj-lt"/>
              </a:rPr>
              <a:t>gar keine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257550" y="4031929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6000" dirty="0">
                <a:solidFill>
                  <a:srgbClr val="008000"/>
                </a:solidFill>
                <a:latin typeface="+mj-lt"/>
              </a:rPr>
              <a:t>Anwenderschulung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4537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6816"/>
    </mc:Choice>
    <mc:Fallback xmlns="">
      <p:transition advTm="36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6069026" y="1644394"/>
            <a:ext cx="1143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>
                <a:solidFill>
                  <a:schemeClr val="accent5">
                    <a:lumMod val="60000"/>
                    <a:lumOff val="40000"/>
                  </a:schemeClr>
                </a:solidFill>
                <a:latin typeface="+mj-lt"/>
              </a:rPr>
              <a:t>Die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635855" y="1814468"/>
            <a:ext cx="3771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6000">
                <a:solidFill>
                  <a:schemeClr val="bg2">
                    <a:lumMod val="50000"/>
                  </a:schemeClr>
                </a:solidFill>
                <a:latin typeface="+mj-lt"/>
              </a:rPr>
              <a:t>Datenbank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164395" y="2401509"/>
            <a:ext cx="8466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ist</a:t>
            </a:r>
          </a:p>
        </p:txBody>
      </p:sp>
      <p:sp>
        <p:nvSpPr>
          <p:cNvPr id="7" name="Textfeld 6"/>
          <p:cNvSpPr txBox="1"/>
          <p:nvPr/>
        </p:nvSpPr>
        <p:spPr>
          <a:xfrm rot="16200000">
            <a:off x="344501" y="2680231"/>
            <a:ext cx="39664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solidFill>
                  <a:srgbClr val="92D050"/>
                </a:solidFill>
                <a:latin typeface="+mj-lt"/>
              </a:rPr>
              <a:t>selbst-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799569" y="2839844"/>
            <a:ext cx="606840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0" dirty="0">
                <a:solidFill>
                  <a:srgbClr val="CD1805"/>
                </a:solidFill>
                <a:latin typeface="+mj-lt"/>
              </a:rPr>
              <a:t>erklärend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8335936" y="-478536"/>
            <a:ext cx="197337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032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98386"/>
    </mc:Choice>
    <mc:Fallback xmlns="">
      <p:transition advTm="98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.8|8.5|1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5|116.4|37.7|11.4|12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5.3|17.6|30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20.4|24|19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4.6|45.2|67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1|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26.8|67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16.3|93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|3.5|2.7|41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6|2.3|3.2|4.6|6.7|12|8.7|10.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49.7|6.2|9.4|10.6|12.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7.3|2.2|6.2|11.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0.6|1.5|8.6|54.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31|2.4|21.2|14.8|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2.8|1.1|16.3|131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3.3|1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2.9|36.5|79.2|65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8|65.6|112.2|60.1|6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7|2.7|6.6|1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4.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3.4|3.1|1.8|1.8|17.5|8.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5.1|5.1|3.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3.9|12.5|9.3|1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3|13.9|5.4|5.2|8.3|8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12.3|10.4|5.2|8.7|24.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1|8.5|10.8|12.9|26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4.4|10.3|9.7|5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8.5|11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4.3|14.4|16.1|20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7|6.6|6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|3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12.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4|63|1.7|6.6|43.9|6.9|2.5|11.3|7.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4.4|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5.2|5.5|9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3|10|37.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7.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2|2.4|2.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7.5|3.1|4.5|6.1|5|6.9|8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4|9.9|4.2|4.1|4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6.4|7|3.7|2.7|7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5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"/>
</p:tagLst>
</file>

<file path=ppt/theme/theme1.xml><?xml version="1.0" encoding="utf-8"?>
<a:theme xmlns:a="http://schemas.openxmlformats.org/drawingml/2006/main" name="Office Theme">
  <a:themeElements>
    <a:clrScheme name="Warmes Blau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EK 20 Gill">
      <a:majorFont>
        <a:latin typeface="Gill_Sans-Bold"/>
        <a:ea typeface=""/>
        <a:cs typeface=""/>
      </a:majorFont>
      <a:minorFont>
        <a:latin typeface="Gill Sans M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aching2">
  <a:themeElements>
    <a:clrScheme name="Teaching2 10">
      <a:dk1>
        <a:srgbClr val="333333"/>
      </a:dk1>
      <a:lt1>
        <a:srgbClr val="FFFFFF"/>
      </a:lt1>
      <a:dk2>
        <a:srgbClr val="820000"/>
      </a:dk2>
      <a:lt2>
        <a:srgbClr val="FFFFFF"/>
      </a:lt2>
      <a:accent1>
        <a:srgbClr val="FF9900"/>
      </a:accent1>
      <a:accent2>
        <a:srgbClr val="CC3300"/>
      </a:accent2>
      <a:accent3>
        <a:srgbClr val="C1AAAA"/>
      </a:accent3>
      <a:accent4>
        <a:srgbClr val="DADADA"/>
      </a:accent4>
      <a:accent5>
        <a:srgbClr val="FFCAAA"/>
      </a:accent5>
      <a:accent6>
        <a:srgbClr val="B92D00"/>
      </a:accent6>
      <a:hlink>
        <a:srgbClr val="FFFF00"/>
      </a:hlink>
      <a:folHlink>
        <a:srgbClr val="666633"/>
      </a:folHlink>
    </a:clrScheme>
    <a:fontScheme name="Teaching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Teaching2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aching2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ching2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ching2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aching2 10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FF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1130</Words>
  <Application>Microsoft Office PowerPoint</Application>
  <PresentationFormat>Breitbild</PresentationFormat>
  <Paragraphs>562</Paragraphs>
  <Slides>65</Slides>
  <Notes>62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65</vt:i4>
      </vt:variant>
    </vt:vector>
  </HeadingPairs>
  <TitlesOfParts>
    <vt:vector size="77" baseType="lpstr">
      <vt:lpstr>Gill_Sans-Bold</vt:lpstr>
      <vt:lpstr>Gill Sans MT</vt:lpstr>
      <vt:lpstr>A Charming Font</vt:lpstr>
      <vt:lpstr>Symbol</vt:lpstr>
      <vt:lpstr>Garamond</vt:lpstr>
      <vt:lpstr>Arial Narrow</vt:lpstr>
      <vt:lpstr>Arial</vt:lpstr>
      <vt:lpstr>Calibri</vt:lpstr>
      <vt:lpstr>Courier New</vt:lpstr>
      <vt:lpstr>Wingdings</vt:lpstr>
      <vt:lpstr>Office Theme</vt:lpstr>
      <vt:lpstr>Teaching2</vt:lpstr>
      <vt:lpstr>Testbild</vt:lpstr>
      <vt:lpstr>PowerPoint-Präsentation</vt:lpstr>
      <vt:lpstr>Wer</vt:lpstr>
      <vt:lpstr>medial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viele</vt:lpstr>
      <vt:lpstr>PowerPoint-Präsentation</vt:lpstr>
      <vt:lpstr>PowerPoint-Präsentation</vt:lpstr>
      <vt:lpstr>PowerPoint-Präsentation</vt:lpstr>
      <vt:lpstr>wem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Wie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Standard-Aufzählung von PowerPoint</vt:lpstr>
      <vt:lpstr>tun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Software-Dozent, Der LernCoach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Anwenderschulungen / AEK 20</dc:title>
  <dc:creator>Lorenz Hölscher, Heike Hofert</dc:creator>
  <cp:lastModifiedBy>Heike Hofert</cp:lastModifiedBy>
  <cp:revision>762</cp:revision>
  <dcterms:created xsi:type="dcterms:W3CDTF">2017-06-25T08:46:02Z</dcterms:created>
  <dcterms:modified xsi:type="dcterms:W3CDTF">2017-10-23T05:47:13Z</dcterms:modified>
</cp:coreProperties>
</file>