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86" r:id="rId3"/>
    <p:sldId id="257" r:id="rId4"/>
    <p:sldId id="258" r:id="rId5"/>
    <p:sldId id="259" r:id="rId6"/>
    <p:sldId id="283" r:id="rId7"/>
    <p:sldId id="261" r:id="rId8"/>
    <p:sldId id="260" r:id="rId9"/>
    <p:sldId id="262" r:id="rId10"/>
    <p:sldId id="284" r:id="rId11"/>
    <p:sldId id="263" r:id="rId12"/>
    <p:sldId id="266" r:id="rId13"/>
    <p:sldId id="271" r:id="rId14"/>
    <p:sldId id="275" r:id="rId15"/>
    <p:sldId id="276" r:id="rId16"/>
    <p:sldId id="277" r:id="rId17"/>
    <p:sldId id="278" r:id="rId18"/>
    <p:sldId id="268" r:id="rId19"/>
    <p:sldId id="267" r:id="rId20"/>
    <p:sldId id="279" r:id="rId21"/>
    <p:sldId id="281" r:id="rId22"/>
    <p:sldId id="282" r:id="rId23"/>
    <p:sldId id="285" r:id="rId24"/>
    <p:sldId id="270" r:id="rId25"/>
    <p:sldId id="274" r:id="rId26"/>
    <p:sldId id="280" r:id="rId27"/>
    <p:sldId id="288" r:id="rId28"/>
    <p:sldId id="287" r:id="rId2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3" autoAdjust="0"/>
    <p:restoredTop sz="94660"/>
  </p:normalViewPr>
  <p:slideViewPr>
    <p:cSldViewPr snapToGrid="0">
      <p:cViewPr varScale="1">
        <p:scale>
          <a:sx n="87" d="100"/>
          <a:sy n="87" d="100"/>
        </p:scale>
        <p:origin x="518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6B949C17-7651-4F6E-B676-1B1B82443B2D}" type="datetimeFigureOut">
              <a:rPr lang="de-DE" smtClean="0"/>
              <a:t>10.11.2022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375E3576-BE2F-4ADC-9660-0DC4D467971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54931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49C17-7651-4F6E-B676-1B1B82443B2D}" type="datetimeFigureOut">
              <a:rPr lang="de-DE" smtClean="0"/>
              <a:t>10.11.2022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E3576-BE2F-4ADC-9660-0DC4D467971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05320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49C17-7651-4F6E-B676-1B1B82443B2D}" type="datetimeFigureOut">
              <a:rPr lang="de-DE" smtClean="0"/>
              <a:t>10.11.2022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E3576-BE2F-4ADC-9660-0DC4D467971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177459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49C17-7651-4F6E-B676-1B1B82443B2D}" type="datetimeFigureOut">
              <a:rPr lang="de-DE" smtClean="0"/>
              <a:t>10.11.2022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E3576-BE2F-4ADC-9660-0DC4D4679713}" type="slidenum">
              <a:rPr lang="de-DE" smtClean="0"/>
              <a:t>‹Nr.›</a:t>
            </a:fld>
            <a:endParaRPr lang="de-DE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020376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49C17-7651-4F6E-B676-1B1B82443B2D}" type="datetimeFigureOut">
              <a:rPr lang="de-DE" smtClean="0"/>
              <a:t>10.11.2022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E3576-BE2F-4ADC-9660-0DC4D467971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859301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p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49C17-7651-4F6E-B676-1B1B82443B2D}" type="datetimeFigureOut">
              <a:rPr lang="de-DE" smtClean="0"/>
              <a:t>10.11.2022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E3576-BE2F-4ADC-9660-0DC4D467971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70452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ldsp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49C17-7651-4F6E-B676-1B1B82443B2D}" type="datetimeFigureOut">
              <a:rPr lang="de-DE" smtClean="0"/>
              <a:t>10.11.2022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E3576-BE2F-4ADC-9660-0DC4D467971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650443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49C17-7651-4F6E-B676-1B1B82443B2D}" type="datetimeFigureOut">
              <a:rPr lang="de-DE" smtClean="0"/>
              <a:t>10.11.2022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E3576-BE2F-4ADC-9660-0DC4D467971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037493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49C17-7651-4F6E-B676-1B1B82443B2D}" type="datetimeFigureOut">
              <a:rPr lang="de-DE" smtClean="0"/>
              <a:t>10.11.2022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E3576-BE2F-4ADC-9660-0DC4D467971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54917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49C17-7651-4F6E-B676-1B1B82443B2D}" type="datetimeFigureOut">
              <a:rPr lang="de-DE" smtClean="0"/>
              <a:t>10.11.2022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E3576-BE2F-4ADC-9660-0DC4D467971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51427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49C17-7651-4F6E-B676-1B1B82443B2D}" type="datetimeFigureOut">
              <a:rPr lang="de-DE" smtClean="0"/>
              <a:t>10.11.2022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E3576-BE2F-4ADC-9660-0DC4D467971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27074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49C17-7651-4F6E-B676-1B1B82443B2D}" type="datetimeFigureOut">
              <a:rPr lang="de-DE" smtClean="0"/>
              <a:t>10.11.2022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E3576-BE2F-4ADC-9660-0DC4D467971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074816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49C17-7651-4F6E-B676-1B1B82443B2D}" type="datetimeFigureOut">
              <a:rPr lang="de-DE" smtClean="0"/>
              <a:t>10.11.2022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E3576-BE2F-4ADC-9660-0DC4D467971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65276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49C17-7651-4F6E-B676-1B1B82443B2D}" type="datetimeFigureOut">
              <a:rPr lang="de-DE" smtClean="0"/>
              <a:t>10.11.2022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E3576-BE2F-4ADC-9660-0DC4D467971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82694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49C17-7651-4F6E-B676-1B1B82443B2D}" type="datetimeFigureOut">
              <a:rPr lang="de-DE" smtClean="0"/>
              <a:t>10.11.2022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E3576-BE2F-4ADC-9660-0DC4D467971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4361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49C17-7651-4F6E-B676-1B1B82443B2D}" type="datetimeFigureOut">
              <a:rPr lang="de-DE" smtClean="0"/>
              <a:t>10.11.2022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E3576-BE2F-4ADC-9660-0DC4D467971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568467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49C17-7651-4F6E-B676-1B1B82443B2D}" type="datetimeFigureOut">
              <a:rPr lang="de-DE" smtClean="0"/>
              <a:t>10.11.2022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E3576-BE2F-4ADC-9660-0DC4D467971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003866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949C17-7651-4F6E-B676-1B1B82443B2D}" type="datetimeFigureOut">
              <a:rPr lang="de-DE" smtClean="0"/>
              <a:t>10.11.2022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5E3576-BE2F-4ADC-9660-0DC4D467971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412050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heartblazor.com/welcome" TargetMode="External"/><Relationship Id="rId7" Type="http://schemas.openxmlformats.org/officeDocument/2006/relationships/hyperlink" Target="https://github.com/AdrienTorris/awesome-blazor" TargetMode="External"/><Relationship Id="rId2" Type="http://schemas.openxmlformats.org/officeDocument/2006/relationships/hyperlink" Target="https://docs.microsoft.com/de-de/visualstudio/ide/visual-csharp-code-snippets?view=vs-2019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syncfusion.com/products/communitylicense" TargetMode="External"/><Relationship Id="rId5" Type="http://schemas.openxmlformats.org/officeDocument/2006/relationships/hyperlink" Target="https://blazor.syncfusion.com/" TargetMode="External"/><Relationship Id="rId4" Type="http://schemas.openxmlformats.org/officeDocument/2006/relationships/hyperlink" Target="https://blazor.radzen.com/" TargetMode="Externa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mailto:fried@eudatabase.de" TargetMode="External"/><Relationship Id="rId2" Type="http://schemas.openxmlformats.org/officeDocument/2006/relationships/hyperlink" Target="http://www.eudatabase.de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pypl.github.io/PYPL.html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75CA04E-C605-F2F2-54DF-FF74B86EFB5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err="1"/>
              <a:t>ASP.Net</a:t>
            </a:r>
            <a:r>
              <a:rPr lang="de-DE" dirty="0"/>
              <a:t> Core </a:t>
            </a:r>
            <a:r>
              <a:rPr lang="de-DE" dirty="0" err="1"/>
              <a:t>Blazor</a:t>
            </a:r>
            <a:r>
              <a:rPr lang="de-DE" dirty="0"/>
              <a:t> Server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A30C933B-A52F-999E-1BF8-D3263370146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Wie komme ich von Access zu </a:t>
            </a:r>
            <a:r>
              <a:rPr lang="de-DE" dirty="0" err="1"/>
              <a:t>ASP.Net</a:t>
            </a:r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6185E3B4-838E-5893-DDB6-C12BC0785294}"/>
              </a:ext>
            </a:extLst>
          </p:cNvPr>
          <p:cNvSpPr txBox="1"/>
          <p:nvPr/>
        </p:nvSpPr>
        <p:spPr>
          <a:xfrm>
            <a:off x="10201939" y="6438014"/>
            <a:ext cx="1769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Autor: Mike Fried</a:t>
            </a:r>
          </a:p>
        </p:txBody>
      </p:sp>
    </p:spTree>
    <p:extLst>
      <p:ext uri="{BB962C8B-B14F-4D97-AF65-F5344CB8AC3E}">
        <p14:creationId xmlns:p14="http://schemas.microsoft.com/office/powerpoint/2010/main" val="32068642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C589F46-D700-8289-67D2-98944B51AC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/>
              <a:t>Wie funktionieren Programme?</a:t>
            </a:r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F2A0BB6A-2F62-2D8D-3D47-6F12724B8E1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422" y="1795937"/>
            <a:ext cx="10231156" cy="4966241"/>
          </a:xfrm>
        </p:spPr>
      </p:pic>
    </p:spTree>
    <p:extLst>
      <p:ext uri="{BB962C8B-B14F-4D97-AF65-F5344CB8AC3E}">
        <p14:creationId xmlns:p14="http://schemas.microsoft.com/office/powerpoint/2010/main" val="80912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8296253-0E25-EB0F-0945-854151A6F1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Die Entscheidung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96A67C8-6222-442E-5004-7069B4B148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Trotz fehlender visueller Oberfläche ist mein Gewinner </a:t>
            </a:r>
            <a:r>
              <a:rPr lang="de-DE" dirty="0" err="1"/>
              <a:t>ASP.Net</a:t>
            </a:r>
            <a:r>
              <a:rPr lang="de-DE" dirty="0"/>
              <a:t> mit </a:t>
            </a:r>
            <a:r>
              <a:rPr lang="de-DE" dirty="0" err="1"/>
              <a:t>Blazor</a:t>
            </a:r>
            <a:r>
              <a:rPr lang="de-DE" dirty="0"/>
              <a:t>.</a:t>
            </a:r>
          </a:p>
          <a:p>
            <a:pPr marL="0" indent="0">
              <a:buNone/>
            </a:pPr>
            <a:r>
              <a:rPr lang="de-DE" dirty="0"/>
              <a:t>Warum?</a:t>
            </a:r>
          </a:p>
          <a:p>
            <a:pPr lvl="1"/>
            <a:r>
              <a:rPr lang="de-DE" dirty="0"/>
              <a:t>Datenbindung</a:t>
            </a:r>
          </a:p>
          <a:p>
            <a:pPr lvl="1"/>
            <a:r>
              <a:rPr lang="de-DE" dirty="0"/>
              <a:t>C#</a:t>
            </a:r>
          </a:p>
          <a:p>
            <a:pPr lvl="1"/>
            <a:r>
              <a:rPr lang="de-DE" dirty="0"/>
              <a:t>Ergebnis ist eine Webseite</a:t>
            </a:r>
          </a:p>
        </p:txBody>
      </p:sp>
    </p:spTree>
    <p:extLst>
      <p:ext uri="{BB962C8B-B14F-4D97-AF65-F5344CB8AC3E}">
        <p14:creationId xmlns:p14="http://schemas.microsoft.com/office/powerpoint/2010/main" val="26260809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E04D924-8D20-DFD1-7EA0-C62986274F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err="1"/>
              <a:t>ASP.Net</a:t>
            </a:r>
            <a:r>
              <a:rPr lang="de-DE" dirty="0"/>
              <a:t> Core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8397ECA-2E2C-32B5-5E14-8473078B9E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de-DE" dirty="0"/>
              <a:t>Grundlagen</a:t>
            </a:r>
          </a:p>
          <a:p>
            <a:pPr>
              <a:buFontTx/>
              <a:buChar char="-"/>
            </a:pPr>
            <a:r>
              <a:rPr lang="de-DE" dirty="0"/>
              <a:t>MVC Pattern</a:t>
            </a:r>
          </a:p>
          <a:p>
            <a:pPr>
              <a:buFontTx/>
              <a:buChar char="-"/>
            </a:pPr>
            <a:r>
              <a:rPr lang="de-DE" dirty="0"/>
              <a:t>Code First Ansatz</a:t>
            </a:r>
          </a:p>
          <a:p>
            <a:pPr>
              <a:buFontTx/>
              <a:buChar char="-"/>
            </a:pPr>
            <a:r>
              <a:rPr lang="de-DE" dirty="0"/>
              <a:t>Migration</a:t>
            </a:r>
          </a:p>
          <a:p>
            <a:pPr>
              <a:buFontTx/>
              <a:buChar char="-"/>
            </a:pPr>
            <a:r>
              <a:rPr lang="de-DE" dirty="0"/>
              <a:t>Gerüst (versteckte Seiten)</a:t>
            </a:r>
          </a:p>
        </p:txBody>
      </p:sp>
    </p:spTree>
    <p:extLst>
      <p:ext uri="{BB962C8B-B14F-4D97-AF65-F5344CB8AC3E}">
        <p14:creationId xmlns:p14="http://schemas.microsoft.com/office/powerpoint/2010/main" val="23148695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D1D6A4-B00C-7FAC-1E5A-525B6281E8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Zum Merken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6690C5A-416D-6BDD-FA7D-C164829717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sz="4800" dirty="0"/>
              <a:t>M	Model		Tabellen und Abfragen</a:t>
            </a:r>
          </a:p>
          <a:p>
            <a:pPr marL="0" indent="0">
              <a:buNone/>
            </a:pPr>
            <a:r>
              <a:rPr lang="de-DE" sz="4800" dirty="0"/>
              <a:t>V	View		Formularentwurf</a:t>
            </a:r>
          </a:p>
          <a:p>
            <a:pPr marL="0" indent="0">
              <a:buNone/>
            </a:pPr>
            <a:r>
              <a:rPr lang="de-DE" sz="4800" dirty="0"/>
              <a:t>C	Controller	Formularmodul</a:t>
            </a:r>
          </a:p>
        </p:txBody>
      </p:sp>
    </p:spTree>
    <p:extLst>
      <p:ext uri="{BB962C8B-B14F-4D97-AF65-F5344CB8AC3E}">
        <p14:creationId xmlns:p14="http://schemas.microsoft.com/office/powerpoint/2010/main" val="5704909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FAF40F1-8F87-0131-58F9-D9FBE7BFD5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Code </a:t>
            </a:r>
            <a:r>
              <a:rPr lang="de-DE" dirty="0" err="1"/>
              <a:t>first</a:t>
            </a:r>
            <a:r>
              <a:rPr lang="de-DE" dirty="0"/>
              <a:t> vs. Datenbank </a:t>
            </a:r>
            <a:r>
              <a:rPr lang="de-DE" dirty="0" err="1"/>
              <a:t>first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9319369-25E2-1B67-60BE-DCFD88040B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de-DE" sz="3200" dirty="0"/>
              <a:t>Zuerst der Code, dann die Datenbank?</a:t>
            </a:r>
          </a:p>
          <a:p>
            <a:pPr marL="0" indent="0" algn="ctr">
              <a:buNone/>
            </a:pPr>
            <a:endParaRPr lang="de-DE" sz="3200" dirty="0"/>
          </a:p>
          <a:p>
            <a:pPr marL="0" indent="0" algn="ctr">
              <a:buNone/>
            </a:pPr>
            <a:r>
              <a:rPr lang="de-DE" sz="3200" dirty="0"/>
              <a:t>Oder doch erst die Datenbank und dann der Code?</a:t>
            </a:r>
          </a:p>
        </p:txBody>
      </p:sp>
    </p:spTree>
    <p:extLst>
      <p:ext uri="{BB962C8B-B14F-4D97-AF65-F5344CB8AC3E}">
        <p14:creationId xmlns:p14="http://schemas.microsoft.com/office/powerpoint/2010/main" val="1144769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FAF40F1-8F87-0131-58F9-D9FBE7BFD5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Code </a:t>
            </a:r>
            <a:r>
              <a:rPr lang="de-DE" dirty="0" err="1"/>
              <a:t>first</a:t>
            </a:r>
            <a:r>
              <a:rPr lang="de-DE" dirty="0"/>
              <a:t> vs. Datenbank </a:t>
            </a:r>
            <a:r>
              <a:rPr lang="de-DE" dirty="0" err="1"/>
              <a:t>first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9319369-25E2-1B67-60BE-DCFD88040B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de-DE" dirty="0"/>
              <a:t>Code First Ansatz</a:t>
            </a:r>
          </a:p>
          <a:p>
            <a:pPr marL="0" indent="0">
              <a:buNone/>
            </a:pPr>
            <a:r>
              <a:rPr lang="de-DE" dirty="0"/>
              <a:t>Pro:</a:t>
            </a:r>
          </a:p>
          <a:p>
            <a:pPr lvl="1">
              <a:buFontTx/>
              <a:buChar char="-"/>
            </a:pPr>
            <a:r>
              <a:rPr lang="de-DE" dirty="0"/>
              <a:t>Die DB wird aus dem Code generiert</a:t>
            </a:r>
          </a:p>
          <a:p>
            <a:pPr lvl="1">
              <a:buFontTx/>
              <a:buChar char="-"/>
            </a:pPr>
            <a:r>
              <a:rPr lang="de-DE" dirty="0"/>
              <a:t>Die DB unterliegt damit einer Versionskontrolle</a:t>
            </a:r>
          </a:p>
          <a:p>
            <a:pPr lvl="1">
              <a:buFontTx/>
              <a:buChar char="-"/>
            </a:pPr>
            <a:r>
              <a:rPr lang="de-DE" dirty="0"/>
              <a:t>Kein Textfeld ist zu kurz</a:t>
            </a:r>
          </a:p>
          <a:p>
            <a:pPr marL="0" indent="0">
              <a:buNone/>
            </a:pPr>
            <a:r>
              <a:rPr lang="de-DE" dirty="0"/>
              <a:t>Contra:</a:t>
            </a:r>
          </a:p>
          <a:p>
            <a:pPr lvl="1">
              <a:buFontTx/>
              <a:buChar char="-"/>
            </a:pPr>
            <a:r>
              <a:rPr lang="de-DE" dirty="0"/>
              <a:t>Alles was mit der DB zu tun hat muss im Code stehen</a:t>
            </a:r>
          </a:p>
          <a:p>
            <a:pPr lvl="1">
              <a:buFontTx/>
              <a:buChar char="-"/>
            </a:pPr>
            <a:r>
              <a:rPr lang="de-DE" dirty="0"/>
              <a:t>Für Prozeduren und Funktionen nur bedingt geeignet</a:t>
            </a:r>
          </a:p>
          <a:p>
            <a:pPr lvl="1">
              <a:buFontTx/>
              <a:buChar char="-"/>
            </a:pPr>
            <a:r>
              <a:rPr lang="de-DE" dirty="0"/>
              <a:t>Businesslogik muss im Code erstellt werden</a:t>
            </a:r>
          </a:p>
          <a:p>
            <a:pPr>
              <a:buFontTx/>
              <a:buChar char="-"/>
            </a:pPr>
            <a:endParaRPr lang="de-DE" sz="3200" dirty="0"/>
          </a:p>
        </p:txBody>
      </p:sp>
    </p:spTree>
    <p:extLst>
      <p:ext uri="{BB962C8B-B14F-4D97-AF65-F5344CB8AC3E}">
        <p14:creationId xmlns:p14="http://schemas.microsoft.com/office/powerpoint/2010/main" val="35158415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FAF40F1-8F87-0131-58F9-D9FBE7BFD5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Code </a:t>
            </a:r>
            <a:r>
              <a:rPr lang="de-DE" dirty="0" err="1"/>
              <a:t>first</a:t>
            </a:r>
            <a:r>
              <a:rPr lang="de-DE" dirty="0"/>
              <a:t> vs. Datenbank </a:t>
            </a:r>
            <a:r>
              <a:rPr lang="de-DE" dirty="0" err="1"/>
              <a:t>first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9319369-25E2-1B67-60BE-DCFD88040B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de-DE" dirty="0"/>
              <a:t>Datenbank First Ansatz</a:t>
            </a:r>
          </a:p>
          <a:p>
            <a:pPr marL="0" indent="0">
              <a:buNone/>
            </a:pPr>
            <a:r>
              <a:rPr lang="de-DE" dirty="0"/>
              <a:t>Pro:</a:t>
            </a:r>
          </a:p>
          <a:p>
            <a:pPr lvl="1">
              <a:buFontTx/>
              <a:buChar char="-"/>
            </a:pPr>
            <a:r>
              <a:rPr lang="de-DE" dirty="0"/>
              <a:t>Einfache Erstellung des Datenmodells</a:t>
            </a:r>
          </a:p>
          <a:p>
            <a:pPr lvl="1">
              <a:buFontTx/>
              <a:buChar char="-"/>
            </a:pPr>
            <a:r>
              <a:rPr lang="de-DE" dirty="0"/>
              <a:t>Ggf. grafische Benutzeroberfläche</a:t>
            </a:r>
          </a:p>
          <a:p>
            <a:pPr lvl="1">
              <a:buFontTx/>
              <a:buChar char="-"/>
            </a:pPr>
            <a:r>
              <a:rPr lang="de-DE" dirty="0"/>
              <a:t>Fremdschlüsselzuordnung ist einfach</a:t>
            </a:r>
          </a:p>
          <a:p>
            <a:pPr lvl="1">
              <a:buFontTx/>
              <a:buChar char="-"/>
            </a:pPr>
            <a:r>
              <a:rPr lang="de-DE" dirty="0"/>
              <a:t>Businesslogik in der DB</a:t>
            </a:r>
          </a:p>
          <a:p>
            <a:pPr marL="0" indent="0">
              <a:buNone/>
            </a:pPr>
            <a:r>
              <a:rPr lang="de-DE" dirty="0"/>
              <a:t>Contra:</a:t>
            </a:r>
          </a:p>
          <a:p>
            <a:pPr lvl="1">
              <a:buFontTx/>
              <a:buChar char="-"/>
            </a:pPr>
            <a:r>
              <a:rPr lang="de-DE" dirty="0"/>
              <a:t>Alles was in der DB geändert wird muss danach in den Code</a:t>
            </a:r>
          </a:p>
          <a:p>
            <a:pPr lvl="1">
              <a:buFontTx/>
              <a:buChar char="-"/>
            </a:pPr>
            <a:r>
              <a:rPr lang="de-DE" dirty="0"/>
              <a:t>DB muss separat angelegt werden</a:t>
            </a:r>
          </a:p>
        </p:txBody>
      </p:sp>
    </p:spTree>
    <p:extLst>
      <p:ext uri="{BB962C8B-B14F-4D97-AF65-F5344CB8AC3E}">
        <p14:creationId xmlns:p14="http://schemas.microsoft.com/office/powerpoint/2010/main" val="22002723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68D38B8-CCAB-0C34-F42A-0361468BC7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Code </a:t>
            </a:r>
            <a:r>
              <a:rPr lang="de-DE" dirty="0" err="1"/>
              <a:t>first</a:t>
            </a:r>
            <a:r>
              <a:rPr lang="de-DE" dirty="0"/>
              <a:t> vs. Datenbank </a:t>
            </a:r>
            <a:r>
              <a:rPr lang="de-DE" dirty="0" err="1"/>
              <a:t>first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E3AF4C8-ECF8-CAA1-FC90-DCBFF66B3D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Fazit</a:t>
            </a:r>
          </a:p>
          <a:p>
            <a:pPr>
              <a:buFontTx/>
              <a:buChar char="-"/>
            </a:pPr>
            <a:r>
              <a:rPr lang="de-DE" dirty="0"/>
              <a:t>Bei kleinen Datenbanken immer Code First</a:t>
            </a:r>
          </a:p>
          <a:p>
            <a:pPr>
              <a:buFontTx/>
              <a:buChar char="-"/>
            </a:pPr>
            <a:r>
              <a:rPr lang="de-DE" dirty="0"/>
              <a:t>Bei großen Projekten sauber mischen 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3097E446-2061-7595-49AB-BAC2E68EC5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539578"/>
            <a:ext cx="351938" cy="351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1744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7B2B4CD-540D-4700-8955-9419258BFE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657389"/>
          </a:xfrm>
        </p:spPr>
        <p:txBody>
          <a:bodyPr>
            <a:normAutofit/>
          </a:bodyPr>
          <a:lstStyle/>
          <a:p>
            <a:r>
              <a:rPr lang="de-DE" sz="2800" dirty="0"/>
              <a:t>Kleine Helfer für bereits bestehende Datenbanken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3C6917C-184B-B0CA-E5D6-A67AD9AA17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1275906"/>
            <a:ext cx="9905999" cy="5045149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de-DE" dirty="0"/>
              <a:t>Alle Models werden per Hand geschrieben. Muss das sein? </a:t>
            </a:r>
          </a:p>
          <a:p>
            <a:pPr marL="0" indent="0">
              <a:buNone/>
            </a:pPr>
            <a:r>
              <a:rPr lang="de-DE" b="1" dirty="0"/>
              <a:t>Nein! </a:t>
            </a:r>
            <a:r>
              <a:rPr lang="de-DE" dirty="0"/>
              <a:t>Wer eine bestehende Datenbank auf einem MS SQL Server hat kann sich die Modelle natürlich generieren lassen.</a:t>
            </a:r>
          </a:p>
          <a:p>
            <a:pPr marL="0" indent="0">
              <a:buNone/>
            </a:pPr>
            <a:r>
              <a:rPr lang="de-DE" dirty="0"/>
              <a:t>Voraussetzungen:</a:t>
            </a:r>
          </a:p>
          <a:p>
            <a:pPr marL="0" indent="0">
              <a:buNone/>
            </a:pPr>
            <a:r>
              <a:rPr lang="de-DE" dirty="0" err="1"/>
              <a:t>ASP.Net</a:t>
            </a:r>
            <a:r>
              <a:rPr lang="de-DE" dirty="0"/>
              <a:t> Core-Web-App (Model View Controller) Projekt anlegen</a:t>
            </a:r>
          </a:p>
          <a:p>
            <a:pPr marL="0" indent="0">
              <a:buNone/>
            </a:pPr>
            <a:r>
              <a:rPr lang="de-DE" dirty="0"/>
              <a:t>Installation der Pakete (!!! selbe Version wie das ausgewählte Framework !!!)</a:t>
            </a:r>
          </a:p>
          <a:p>
            <a:pPr marL="0" indent="0">
              <a:buNone/>
            </a:pPr>
            <a:r>
              <a:rPr lang="de-DE" dirty="0"/>
              <a:t>	</a:t>
            </a:r>
            <a:r>
              <a:rPr lang="de-DE" dirty="0" err="1"/>
              <a:t>Microsoft.EntityFrameworkCore.SqlServer</a:t>
            </a:r>
            <a:endParaRPr lang="de-DE" dirty="0"/>
          </a:p>
          <a:p>
            <a:pPr marL="0" indent="0">
              <a:buNone/>
            </a:pPr>
            <a:r>
              <a:rPr lang="de-DE" dirty="0"/>
              <a:t>	</a:t>
            </a:r>
            <a:r>
              <a:rPr lang="de-DE" dirty="0" err="1"/>
              <a:t>Microsoft.EntityFrameworkCore.Design</a:t>
            </a:r>
            <a:endParaRPr lang="de-DE" dirty="0"/>
          </a:p>
          <a:p>
            <a:pPr marL="0" indent="0">
              <a:buNone/>
            </a:pPr>
            <a:r>
              <a:rPr lang="de-DE" dirty="0"/>
              <a:t>	 </a:t>
            </a:r>
            <a:r>
              <a:rPr lang="de-DE" dirty="0" err="1"/>
              <a:t>Microsoft.EntityFrameworkCore.Tool</a:t>
            </a:r>
            <a:endParaRPr lang="de-DE" dirty="0"/>
          </a:p>
          <a:p>
            <a:pPr marL="0" indent="0">
              <a:buNone/>
            </a:pPr>
            <a:r>
              <a:rPr lang="de-DE" dirty="0"/>
              <a:t>Paketmanager-</a:t>
            </a:r>
            <a:r>
              <a:rPr lang="de-DE" dirty="0" err="1"/>
              <a:t>Console</a:t>
            </a:r>
            <a:r>
              <a:rPr lang="de-DE" dirty="0"/>
              <a:t> folgenden Befehl eingeben und ausführen:</a:t>
            </a:r>
          </a:p>
          <a:p>
            <a:pPr marL="0" indent="0">
              <a:buNone/>
            </a:pPr>
            <a:r>
              <a:rPr lang="de-DE" dirty="0"/>
              <a:t>PM&gt; Scaffold-</a:t>
            </a:r>
            <a:r>
              <a:rPr lang="de-DE" dirty="0" err="1"/>
              <a:t>DbContext</a:t>
            </a:r>
            <a:r>
              <a:rPr lang="de-DE" dirty="0"/>
              <a:t> "Server=127.0.0.1;Database=AEK_Demo_1;Trusted_Connection=True;" </a:t>
            </a:r>
            <a:r>
              <a:rPr lang="de-DE" dirty="0" err="1"/>
              <a:t>Microsoft.EntityFrameworkCore.SqlServer</a:t>
            </a:r>
            <a:r>
              <a:rPr lang="de-DE" dirty="0"/>
              <a:t> -</a:t>
            </a:r>
            <a:r>
              <a:rPr lang="de-DE" dirty="0" err="1"/>
              <a:t>OutputDir</a:t>
            </a:r>
            <a:r>
              <a:rPr lang="de-DE" dirty="0"/>
              <a:t> Models -</a:t>
            </a:r>
            <a:r>
              <a:rPr lang="de-DE" dirty="0" err="1"/>
              <a:t>Context</a:t>
            </a:r>
            <a:r>
              <a:rPr lang="de-DE" dirty="0"/>
              <a:t> </a:t>
            </a:r>
            <a:r>
              <a:rPr lang="de-DE" dirty="0" err="1"/>
              <a:t>MyContext</a:t>
            </a:r>
            <a:r>
              <a:rPr lang="de-DE" dirty="0"/>
              <a:t> –</a:t>
            </a:r>
            <a:r>
              <a:rPr lang="de-DE" dirty="0" err="1"/>
              <a:t>DataAnnotations</a:t>
            </a: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In </a:t>
            </a:r>
            <a:r>
              <a:rPr lang="de-DE" dirty="0" err="1"/>
              <a:t>startup.cs</a:t>
            </a:r>
            <a:r>
              <a:rPr lang="de-DE" dirty="0"/>
              <a:t> fehlt noch der Service in </a:t>
            </a:r>
            <a:r>
              <a:rPr lang="de-DE" dirty="0" err="1"/>
              <a:t>ConfigureServicees</a:t>
            </a:r>
            <a:endParaRPr lang="de-DE" dirty="0"/>
          </a:p>
          <a:p>
            <a:pPr marL="0" indent="0">
              <a:buNone/>
            </a:pPr>
            <a:r>
              <a:rPr lang="de-DE" dirty="0"/>
              <a:t>	</a:t>
            </a:r>
            <a:r>
              <a:rPr lang="de-DE" dirty="0" err="1"/>
              <a:t>services.AddDbContext</a:t>
            </a:r>
            <a:r>
              <a:rPr lang="de-DE" dirty="0"/>
              <a:t>&lt;</a:t>
            </a:r>
            <a:r>
              <a:rPr lang="de-DE" dirty="0" err="1"/>
              <a:t>MyContext</a:t>
            </a:r>
            <a:r>
              <a:rPr lang="de-DE" dirty="0"/>
              <a:t>&gt;();</a:t>
            </a:r>
          </a:p>
        </p:txBody>
      </p:sp>
    </p:spTree>
    <p:extLst>
      <p:ext uri="{BB962C8B-B14F-4D97-AF65-F5344CB8AC3E}">
        <p14:creationId xmlns:p14="http://schemas.microsoft.com/office/powerpoint/2010/main" val="3536656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E04D924-8D20-DFD1-7EA0-C62986274F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err="1"/>
              <a:t>ASP.Net</a:t>
            </a:r>
            <a:r>
              <a:rPr lang="de-DE" dirty="0"/>
              <a:t> Core Blaser Server App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8397ECA-2E2C-32B5-5E14-8473078B9E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de-DE" dirty="0"/>
              <a:t>Grundlagen</a:t>
            </a:r>
          </a:p>
          <a:p>
            <a:pPr>
              <a:buFontTx/>
              <a:buChar char="-"/>
            </a:pPr>
            <a:r>
              <a:rPr lang="de-DE" dirty="0"/>
              <a:t>Webseiten mit Code</a:t>
            </a:r>
          </a:p>
          <a:p>
            <a:pPr>
              <a:buFontTx/>
              <a:buChar char="-"/>
            </a:pPr>
            <a:r>
              <a:rPr lang="de-DE" dirty="0"/>
              <a:t>CRUD Operation</a:t>
            </a:r>
          </a:p>
        </p:txBody>
      </p:sp>
    </p:spTree>
    <p:extLst>
      <p:ext uri="{BB962C8B-B14F-4D97-AF65-F5344CB8AC3E}">
        <p14:creationId xmlns:p14="http://schemas.microsoft.com/office/powerpoint/2010/main" val="2319121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>
            <a:extLst>
              <a:ext uri="{FF2B5EF4-FFF2-40B4-BE49-F238E27FC236}">
                <a16:creationId xmlns:a16="http://schemas.microsoft.com/office/drawing/2014/main" id="{DA444171-40DD-CA9E-B9B9-3A1DEAE70EE4}"/>
              </a:ext>
            </a:extLst>
          </p:cNvPr>
          <p:cNvSpPr txBox="1"/>
          <p:nvPr/>
        </p:nvSpPr>
        <p:spPr>
          <a:xfrm>
            <a:off x="1651300" y="2187485"/>
            <a:ext cx="21239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600" dirty="0"/>
              <a:t>Grüß Gott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5F072F80-0ABB-9B44-96F8-18599FA760E5}"/>
              </a:ext>
            </a:extLst>
          </p:cNvPr>
          <p:cNvSpPr txBox="1"/>
          <p:nvPr/>
        </p:nvSpPr>
        <p:spPr>
          <a:xfrm>
            <a:off x="5464609" y="3681223"/>
            <a:ext cx="15359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600" dirty="0" err="1"/>
              <a:t>Bonjour</a:t>
            </a:r>
            <a:endParaRPr lang="de-DE" sz="3600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6FC810D7-028F-667B-382D-FFE06459BEB2}"/>
              </a:ext>
            </a:extLst>
          </p:cNvPr>
          <p:cNvSpPr txBox="1"/>
          <p:nvPr/>
        </p:nvSpPr>
        <p:spPr>
          <a:xfrm>
            <a:off x="5081331" y="1625818"/>
            <a:ext cx="11512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600" dirty="0"/>
              <a:t>Holla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C42DBBF9-888F-CEF2-C679-4A25CCBE2F82}"/>
              </a:ext>
            </a:extLst>
          </p:cNvPr>
          <p:cNvSpPr txBox="1"/>
          <p:nvPr/>
        </p:nvSpPr>
        <p:spPr>
          <a:xfrm>
            <a:off x="6561180" y="2565990"/>
            <a:ext cx="18340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600" dirty="0" err="1"/>
              <a:t>Tachchen</a:t>
            </a:r>
            <a:endParaRPr lang="de-DE" sz="3600" dirty="0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262ADC14-E042-4D52-22D9-43FAC863D746}"/>
              </a:ext>
            </a:extLst>
          </p:cNvPr>
          <p:cNvSpPr txBox="1"/>
          <p:nvPr/>
        </p:nvSpPr>
        <p:spPr>
          <a:xfrm>
            <a:off x="8430410" y="1084762"/>
            <a:ext cx="12282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600" dirty="0" err="1"/>
              <a:t>Gude</a:t>
            </a:r>
            <a:endParaRPr lang="de-DE" sz="3600" dirty="0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CE9FCA17-3DDF-058E-7FE9-6B1A15993226}"/>
              </a:ext>
            </a:extLst>
          </p:cNvPr>
          <p:cNvSpPr txBox="1"/>
          <p:nvPr/>
        </p:nvSpPr>
        <p:spPr>
          <a:xfrm>
            <a:off x="1263824" y="3429000"/>
            <a:ext cx="22717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600" dirty="0" err="1"/>
              <a:t>Grüeziwohl</a:t>
            </a:r>
            <a:endParaRPr lang="de-DE" sz="3600" dirty="0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6933A1BF-8525-775A-8617-A7CD1A93FEFB}"/>
              </a:ext>
            </a:extLst>
          </p:cNvPr>
          <p:cNvSpPr txBox="1"/>
          <p:nvPr/>
        </p:nvSpPr>
        <p:spPr>
          <a:xfrm>
            <a:off x="1836096" y="4812059"/>
            <a:ext cx="11272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600" dirty="0"/>
              <a:t>Hello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7829F081-FF45-34E9-9CA6-2E0327C89FAD}"/>
              </a:ext>
            </a:extLst>
          </p:cNvPr>
          <p:cNvSpPr txBox="1"/>
          <p:nvPr/>
        </p:nvSpPr>
        <p:spPr>
          <a:xfrm>
            <a:off x="4904252" y="4812059"/>
            <a:ext cx="10502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600" dirty="0"/>
              <a:t>Ciao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55D0CEA4-D4BD-82C4-F8FE-9B129DBC87F8}"/>
              </a:ext>
            </a:extLst>
          </p:cNvPr>
          <p:cNvSpPr txBox="1"/>
          <p:nvPr/>
        </p:nvSpPr>
        <p:spPr>
          <a:xfrm>
            <a:off x="8511093" y="3611226"/>
            <a:ext cx="17083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600" dirty="0"/>
              <a:t>Schalom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CA436CF6-A579-C5BC-BBDA-D41FAB2266A0}"/>
              </a:ext>
            </a:extLst>
          </p:cNvPr>
          <p:cNvSpPr txBox="1"/>
          <p:nvPr/>
        </p:nvSpPr>
        <p:spPr>
          <a:xfrm>
            <a:off x="8340763" y="5178257"/>
            <a:ext cx="13765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600" dirty="0"/>
              <a:t>Servus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A0B6DFF1-7D52-C08C-D24F-28607D61C4E4}"/>
              </a:ext>
            </a:extLst>
          </p:cNvPr>
          <p:cNvSpPr txBox="1"/>
          <p:nvPr/>
        </p:nvSpPr>
        <p:spPr>
          <a:xfrm>
            <a:off x="1561980" y="979487"/>
            <a:ext cx="20906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600" dirty="0"/>
              <a:t>Moin Moin</a:t>
            </a:r>
          </a:p>
        </p:txBody>
      </p:sp>
    </p:spTree>
    <p:extLst>
      <p:ext uri="{BB962C8B-B14F-4D97-AF65-F5344CB8AC3E}">
        <p14:creationId xmlns:p14="http://schemas.microsoft.com/office/powerpoint/2010/main" val="11800996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83DE219-FC37-C59A-F073-BF4FA47521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err="1"/>
              <a:t>Blazor</a:t>
            </a:r>
            <a:r>
              <a:rPr lang="de-DE" dirty="0"/>
              <a:t> </a:t>
            </a:r>
            <a:r>
              <a:rPr lang="de-DE" dirty="0" err="1"/>
              <a:t>Serverside</a:t>
            </a:r>
            <a:r>
              <a:rPr lang="de-DE" dirty="0"/>
              <a:t> Übersicht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F8AA2389-C5C4-8131-98ED-3F4F0AD890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674" y="1723640"/>
            <a:ext cx="10046938" cy="4326286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F91B4C55-70AC-9C44-0D16-37685E1BAD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858" y="2823055"/>
            <a:ext cx="504936" cy="50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0283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1C79EDE-0824-5C50-DE2D-2D352BBDB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1" y="63796"/>
            <a:ext cx="9905998" cy="962246"/>
          </a:xfrm>
        </p:spPr>
        <p:txBody>
          <a:bodyPr/>
          <a:lstStyle/>
          <a:p>
            <a:r>
              <a:rPr lang="de-DE" dirty="0"/>
              <a:t>Webseite mit </a:t>
            </a:r>
            <a:r>
              <a:rPr lang="de-DE" dirty="0" err="1"/>
              <a:t>COde</a:t>
            </a:r>
            <a:endParaRPr lang="de-DE" dirty="0"/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F43E06A3-8EEF-C523-7336-732103EB125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15" y="862133"/>
            <a:ext cx="5120404" cy="5932072"/>
          </a:xfr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8109006A-0EEE-5C46-9F84-47E5D3E45DCD}"/>
              </a:ext>
            </a:extLst>
          </p:cNvPr>
          <p:cNvSpPr txBox="1"/>
          <p:nvPr/>
        </p:nvSpPr>
        <p:spPr>
          <a:xfrm>
            <a:off x="6172157" y="862133"/>
            <a:ext cx="308590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Navigation</a:t>
            </a:r>
          </a:p>
          <a:p>
            <a:r>
              <a:rPr lang="de-DE" dirty="0" err="1"/>
              <a:t>Includierte</a:t>
            </a:r>
            <a:r>
              <a:rPr lang="de-DE" dirty="0"/>
              <a:t> Services</a:t>
            </a:r>
          </a:p>
          <a:p>
            <a:r>
              <a:rPr lang="de-DE" dirty="0" err="1"/>
              <a:t>Authorization</a:t>
            </a:r>
            <a:r>
              <a:rPr lang="de-DE" dirty="0"/>
              <a:t> (Zugriffsteuerung)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CC692C07-ACD0-6DAA-A863-06545B782D9B}"/>
              </a:ext>
            </a:extLst>
          </p:cNvPr>
          <p:cNvSpPr txBox="1"/>
          <p:nvPr/>
        </p:nvSpPr>
        <p:spPr>
          <a:xfrm>
            <a:off x="6172157" y="3721395"/>
            <a:ext cx="28273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HTML Formular bzw. Markup</a:t>
            </a:r>
          </a:p>
          <a:p>
            <a:r>
              <a:rPr lang="de-DE" dirty="0"/>
              <a:t>mit </a:t>
            </a:r>
            <a:r>
              <a:rPr lang="de-DE" dirty="0" err="1"/>
              <a:t>Razer</a:t>
            </a:r>
            <a:r>
              <a:rPr lang="de-DE" dirty="0"/>
              <a:t>-Code-</a:t>
            </a:r>
            <a:r>
              <a:rPr lang="de-DE" dirty="0" err="1"/>
              <a:t>Injection</a:t>
            </a:r>
            <a:endParaRPr lang="de-DE" dirty="0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20994E38-E087-CE80-9E29-34FEDF8D6CF2}"/>
              </a:ext>
            </a:extLst>
          </p:cNvPr>
          <p:cNvSpPr txBox="1"/>
          <p:nvPr/>
        </p:nvSpPr>
        <p:spPr>
          <a:xfrm>
            <a:off x="6172157" y="5312770"/>
            <a:ext cx="313399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Formularcode</a:t>
            </a:r>
          </a:p>
          <a:p>
            <a:r>
              <a:rPr lang="de-DE" dirty="0"/>
              <a:t>mit </a:t>
            </a:r>
            <a:r>
              <a:rPr lang="de-DE" dirty="0" err="1"/>
              <a:t>Form_Current</a:t>
            </a:r>
            <a:r>
              <a:rPr lang="de-DE" dirty="0"/>
              <a:t>() </a:t>
            </a:r>
          </a:p>
          <a:p>
            <a:r>
              <a:rPr lang="de-DE" dirty="0"/>
              <a:t>und einer </a:t>
            </a:r>
            <a:r>
              <a:rPr lang="de-DE" dirty="0" err="1"/>
              <a:t>Button_Click</a:t>
            </a:r>
            <a:r>
              <a:rPr lang="de-DE" dirty="0"/>
              <a:t>() Funktion</a:t>
            </a:r>
          </a:p>
        </p:txBody>
      </p:sp>
    </p:spTree>
    <p:extLst>
      <p:ext uri="{BB962C8B-B14F-4D97-AF65-F5344CB8AC3E}">
        <p14:creationId xmlns:p14="http://schemas.microsoft.com/office/powerpoint/2010/main" val="22561023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F471C9-30C7-2E5B-AACE-77716AB4E0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2933" y="145369"/>
            <a:ext cx="9905998" cy="822194"/>
          </a:xfrm>
        </p:spPr>
        <p:txBody>
          <a:bodyPr/>
          <a:lstStyle/>
          <a:p>
            <a:r>
              <a:rPr lang="de-DE" dirty="0"/>
              <a:t>CRUD Operation</a:t>
            </a:r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ADD8047A-9D74-552E-7E25-EDF3B9CEB1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306" y="862576"/>
            <a:ext cx="5627233" cy="5915680"/>
          </a:xfr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56CC0AF5-DAE2-88DC-637B-07835810E221}"/>
              </a:ext>
            </a:extLst>
          </p:cNvPr>
          <p:cNvSpPr txBox="1"/>
          <p:nvPr/>
        </p:nvSpPr>
        <p:spPr>
          <a:xfrm>
            <a:off x="6333463" y="2237663"/>
            <a:ext cx="35736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Verbindung zum Datenbank Service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32B4C0E6-B86A-2F8A-39E9-73EAA79F21A4}"/>
              </a:ext>
            </a:extLst>
          </p:cNvPr>
          <p:cNvSpPr txBox="1"/>
          <p:nvPr/>
        </p:nvSpPr>
        <p:spPr>
          <a:xfrm>
            <a:off x="6333462" y="2980170"/>
            <a:ext cx="27638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Read gibt alle Teams zurück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754BE21D-85A1-983A-84F9-2D43E0681047}"/>
              </a:ext>
            </a:extLst>
          </p:cNvPr>
          <p:cNvSpPr txBox="1"/>
          <p:nvPr/>
        </p:nvSpPr>
        <p:spPr>
          <a:xfrm>
            <a:off x="6333462" y="3722677"/>
            <a:ext cx="26868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Read gibt ein Team zurück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0C1D6165-5488-15E3-CEEA-B9933E5103A7}"/>
              </a:ext>
            </a:extLst>
          </p:cNvPr>
          <p:cNvSpPr txBox="1"/>
          <p:nvPr/>
        </p:nvSpPr>
        <p:spPr>
          <a:xfrm>
            <a:off x="6333462" y="4287239"/>
            <a:ext cx="2407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Create legt ein Team an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0051944D-51BA-DCFE-BD6B-4B79BB93DAAD}"/>
              </a:ext>
            </a:extLst>
          </p:cNvPr>
          <p:cNvSpPr txBox="1"/>
          <p:nvPr/>
        </p:nvSpPr>
        <p:spPr>
          <a:xfrm>
            <a:off x="6333461" y="5017397"/>
            <a:ext cx="2447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Update ändert ein Team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ADCB4E64-9B08-EC34-2A25-08C5502376AA}"/>
              </a:ext>
            </a:extLst>
          </p:cNvPr>
          <p:cNvSpPr txBox="1"/>
          <p:nvPr/>
        </p:nvSpPr>
        <p:spPr>
          <a:xfrm>
            <a:off x="6333461" y="5789840"/>
            <a:ext cx="22272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Delete löscht ein Team</a:t>
            </a:r>
          </a:p>
        </p:txBody>
      </p:sp>
    </p:spTree>
    <p:extLst>
      <p:ext uri="{BB962C8B-B14F-4D97-AF65-F5344CB8AC3E}">
        <p14:creationId xmlns:p14="http://schemas.microsoft.com/office/powerpoint/2010/main" val="21875263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4B254E3-1EEF-82A1-CCD2-DBB87C2D3B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Datenbindung</a:t>
            </a:r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728BD57D-9D1E-8F49-8E64-1026180B4E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7876" y="2254805"/>
            <a:ext cx="2318869" cy="3541712"/>
          </a:xfrm>
        </p:spPr>
      </p:pic>
      <p:sp>
        <p:nvSpPr>
          <p:cNvPr id="6" name="Stern: 5 Zacken 5">
            <a:extLst>
              <a:ext uri="{FF2B5EF4-FFF2-40B4-BE49-F238E27FC236}">
                <a16:creationId xmlns:a16="http://schemas.microsoft.com/office/drawing/2014/main" id="{A559D83E-F01A-AAB5-D48C-A3CA100CBBCA}"/>
              </a:ext>
            </a:extLst>
          </p:cNvPr>
          <p:cNvSpPr/>
          <p:nvPr/>
        </p:nvSpPr>
        <p:spPr>
          <a:xfrm>
            <a:off x="8686341" y="4455303"/>
            <a:ext cx="2222205" cy="1881963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DEMO</a:t>
            </a:r>
          </a:p>
          <a:p>
            <a:pPr algn="ctr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46035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BC3643-0D05-D871-EE79-58D90B21B3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Das ging zu schnell?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C4DA6F1-36C8-B0D5-25BD-F40BD4FCDE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de-DE" dirty="0"/>
              <a:t>FAQ</a:t>
            </a:r>
          </a:p>
          <a:p>
            <a:pPr marL="0" indent="0">
              <a:buNone/>
            </a:pPr>
            <a:r>
              <a:rPr lang="de-DE" dirty="0"/>
              <a:t>Kann ich den Quellcode haben?</a:t>
            </a:r>
          </a:p>
          <a:p>
            <a:pPr marL="0" indent="0">
              <a:buNone/>
            </a:pPr>
            <a:r>
              <a:rPr lang="de-DE" dirty="0"/>
              <a:t>Der komplette Quellcode kann auf der AEK Download-Seite herunter geladen werden.</a:t>
            </a:r>
          </a:p>
          <a:p>
            <a:pPr marL="0" indent="0">
              <a:buNone/>
            </a:pPr>
            <a:r>
              <a:rPr lang="de-DE" dirty="0"/>
              <a:t>Kannst Du das noch einmal ausführlich erklären?</a:t>
            </a:r>
          </a:p>
          <a:p>
            <a:pPr marL="0" indent="0">
              <a:buNone/>
            </a:pPr>
            <a:r>
              <a:rPr lang="de-DE" dirty="0"/>
              <a:t>Ja, ich erstelle gerade dafür einen </a:t>
            </a:r>
            <a:r>
              <a:rPr lang="de-DE" dirty="0" err="1"/>
              <a:t>Udemy</a:t>
            </a:r>
            <a:r>
              <a:rPr lang="de-DE" dirty="0"/>
              <a:t> Kurs, den Du zum Superpreis von 4,99€ erwerben kannst und immer und immer wieder ansehen kannst. Dafür musst Du Dich nur in meinen Newsletter auf </a:t>
            </a:r>
            <a:r>
              <a:rPr lang="de-DE"/>
              <a:t>www.EUDatabase</a:t>
            </a:r>
            <a:r>
              <a:rPr lang="de-DE" dirty="0"/>
              <a:t>.de eintragen und Du bekommst sofort nach der Veröffentlichung einen Link zugesendet.</a:t>
            </a:r>
          </a:p>
        </p:txBody>
      </p:sp>
    </p:spTree>
    <p:extLst>
      <p:ext uri="{BB962C8B-B14F-4D97-AF65-F5344CB8AC3E}">
        <p14:creationId xmlns:p14="http://schemas.microsoft.com/office/powerpoint/2010/main" val="35408600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852AAED-1EC1-400E-A6F7-DEB2CB2052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Übersetzer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BBDC5FF-FAB1-5418-F257-C035E87D1F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>
                <a:latin typeface="arial" panose="020B0604020202020204" pitchFamily="34" charset="0"/>
              </a:rPr>
              <a:t>Razor Komponente			Formular / Unterformular</a:t>
            </a:r>
            <a:endParaRPr lang="de-DE" dirty="0"/>
          </a:p>
          <a:p>
            <a:pPr marL="0" indent="0">
              <a:buNone/>
            </a:pPr>
            <a:r>
              <a:rPr lang="de-DE" b="0" i="0" dirty="0" err="1">
                <a:effectLst/>
                <a:latin typeface="arial" panose="020B0604020202020204" pitchFamily="34" charset="0"/>
              </a:rPr>
              <a:t>Dependency</a:t>
            </a:r>
            <a:r>
              <a:rPr lang="de-DE" b="0" i="0" dirty="0">
                <a:effectLst/>
                <a:latin typeface="arial" panose="020B0604020202020204" pitchFamily="34" charset="0"/>
              </a:rPr>
              <a:t> </a:t>
            </a:r>
            <a:r>
              <a:rPr lang="de-DE" b="0" i="0" dirty="0" err="1">
                <a:effectLst/>
                <a:latin typeface="arial" panose="020B0604020202020204" pitchFamily="34" charset="0"/>
              </a:rPr>
              <a:t>injection</a:t>
            </a:r>
            <a:r>
              <a:rPr lang="de-DE" b="0" i="0" dirty="0">
                <a:effectLst/>
                <a:latin typeface="arial" panose="020B0604020202020204" pitchFamily="34" charset="0"/>
              </a:rPr>
              <a:t>		</a:t>
            </a:r>
            <a:r>
              <a:rPr lang="de-DE" b="0" i="0" dirty="0" err="1">
                <a:effectLst/>
                <a:latin typeface="arial" panose="020B0604020202020204" pitchFamily="34" charset="0"/>
              </a:rPr>
              <a:t>Datasource</a:t>
            </a:r>
            <a:r>
              <a:rPr lang="de-DE" b="0" i="0" dirty="0">
                <a:effectLst/>
                <a:latin typeface="arial" panose="020B0604020202020204" pitchFamily="34" charset="0"/>
              </a:rPr>
              <a:t> </a:t>
            </a:r>
          </a:p>
          <a:p>
            <a:pPr marL="0" indent="0">
              <a:buNone/>
            </a:pPr>
            <a:r>
              <a:rPr lang="de-DE" dirty="0" err="1">
                <a:latin typeface="arial" panose="020B0604020202020204" pitchFamily="34" charset="0"/>
              </a:rPr>
              <a:t>OnInitializedAsync</a:t>
            </a:r>
            <a:r>
              <a:rPr lang="de-DE" dirty="0">
                <a:latin typeface="arial" panose="020B0604020202020204" pitchFamily="34" charset="0"/>
              </a:rPr>
              <a:t>()			</a:t>
            </a:r>
            <a:r>
              <a:rPr lang="de-DE" dirty="0" err="1">
                <a:latin typeface="arial" panose="020B0604020202020204" pitchFamily="34" charset="0"/>
              </a:rPr>
              <a:t>Form_Current</a:t>
            </a:r>
            <a:r>
              <a:rPr lang="de-DE" dirty="0">
                <a:latin typeface="arial" panose="020B0604020202020204" pitchFamily="34" charset="0"/>
              </a:rPr>
              <a:t>()</a:t>
            </a:r>
          </a:p>
          <a:p>
            <a:pPr marL="0" indent="0">
              <a:buNone/>
            </a:pPr>
            <a:r>
              <a:rPr lang="de-DE" b="0" i="0" dirty="0">
                <a:effectLst/>
                <a:latin typeface="arial" panose="020B0604020202020204" pitchFamily="34" charset="0"/>
              </a:rPr>
              <a:t>Model					Tabelle / Abfrage</a:t>
            </a:r>
          </a:p>
          <a:p>
            <a:pPr marL="0" indent="0">
              <a:buNone/>
            </a:pPr>
            <a:r>
              <a:rPr lang="de-DE" dirty="0">
                <a:latin typeface="arial" panose="020B0604020202020204" pitchFamily="34" charset="0"/>
              </a:rPr>
              <a:t>Services				Module (eigentlich Klassen)</a:t>
            </a:r>
          </a:p>
          <a:p>
            <a:pPr marL="0" indent="0">
              <a:buNone/>
            </a:pPr>
            <a:r>
              <a:rPr lang="de-DE" b="0" i="0" dirty="0" err="1">
                <a:effectLst/>
                <a:latin typeface="arial" panose="020B0604020202020204" pitchFamily="34" charset="0"/>
              </a:rPr>
              <a:t>CascadingValue</a:t>
            </a:r>
            <a:r>
              <a:rPr lang="de-DE" dirty="0">
                <a:latin typeface="arial" panose="020B0604020202020204" pitchFamily="34" charset="0"/>
              </a:rPr>
              <a:t>			</a:t>
            </a:r>
            <a:r>
              <a:rPr lang="de-DE">
                <a:latin typeface="arial" panose="020B0604020202020204" pitchFamily="34" charset="0"/>
              </a:rPr>
              <a:t>globale Variable</a:t>
            </a:r>
            <a:endParaRPr lang="de-DE" b="0" i="0" dirty="0"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18309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E15C686-6120-97A5-2C9E-B7B12929ED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Hilfreiche Seiten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630A229-982B-8073-EE9A-A0E69B85CE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e-DE" dirty="0"/>
              <a:t>C# Shortcuts in Visual Studio </a:t>
            </a:r>
            <a:r>
              <a:rPr lang="de-DE" dirty="0">
                <a:hlinkClick r:id="rId2"/>
              </a:rPr>
              <a:t>https://docs.microsoft.com/de-de/visualstudio/ide/visual-csharp-code-snippets?view=vs-2019</a:t>
            </a:r>
            <a:r>
              <a:rPr lang="de-DE" dirty="0"/>
              <a:t> </a:t>
            </a:r>
          </a:p>
          <a:p>
            <a:r>
              <a:rPr lang="de-DE" dirty="0" err="1"/>
              <a:t>ChartJS</a:t>
            </a:r>
            <a:r>
              <a:rPr lang="de-DE" dirty="0"/>
              <a:t> für </a:t>
            </a:r>
            <a:r>
              <a:rPr lang="de-DE" dirty="0" err="1"/>
              <a:t>Blazor</a:t>
            </a:r>
            <a:r>
              <a:rPr lang="de-DE" dirty="0"/>
              <a:t> </a:t>
            </a:r>
            <a:r>
              <a:rPr lang="de-DE" dirty="0">
                <a:hlinkClick r:id="rId3"/>
              </a:rPr>
              <a:t>https://www.iheartblazor.com/welcome</a:t>
            </a:r>
            <a:endParaRPr lang="de-DE" dirty="0"/>
          </a:p>
          <a:p>
            <a:r>
              <a:rPr lang="de-DE" dirty="0" err="1"/>
              <a:t>Radzen</a:t>
            </a:r>
            <a:r>
              <a:rPr lang="de-DE" dirty="0"/>
              <a:t> </a:t>
            </a:r>
            <a:r>
              <a:rPr lang="de-DE" dirty="0" err="1"/>
              <a:t>Blazor</a:t>
            </a:r>
            <a:r>
              <a:rPr lang="de-DE" dirty="0"/>
              <a:t> Components </a:t>
            </a:r>
            <a:r>
              <a:rPr lang="de-DE" dirty="0">
                <a:hlinkClick r:id="rId4"/>
              </a:rPr>
              <a:t>https://blazor.radzen.com</a:t>
            </a:r>
            <a:r>
              <a:rPr lang="de-DE" dirty="0"/>
              <a:t> </a:t>
            </a:r>
          </a:p>
          <a:p>
            <a:r>
              <a:rPr lang="de-DE" dirty="0" err="1"/>
              <a:t>Syncfusion</a:t>
            </a:r>
            <a:r>
              <a:rPr lang="de-DE" dirty="0"/>
              <a:t> </a:t>
            </a:r>
            <a:r>
              <a:rPr lang="de-DE" dirty="0" err="1"/>
              <a:t>Blazor</a:t>
            </a:r>
            <a:r>
              <a:rPr lang="de-DE" dirty="0"/>
              <a:t> Components </a:t>
            </a:r>
            <a:r>
              <a:rPr lang="de-DE" b="0" i="0" dirty="0">
                <a:effectLst/>
                <a:latin typeface="Roboto" panose="02000000000000000000" pitchFamily="2" charset="0"/>
                <a:hlinkClick r:id="rId5"/>
              </a:rPr>
              <a:t>https://blazor.syncfusion.com/</a:t>
            </a:r>
            <a:r>
              <a:rPr lang="de-DE" b="0" i="0" dirty="0">
                <a:solidFill>
                  <a:srgbClr val="0F0F0F"/>
                </a:solidFill>
                <a:effectLst/>
                <a:latin typeface="Roboto" panose="02000000000000000000" pitchFamily="2" charset="0"/>
              </a:rPr>
              <a:t> </a:t>
            </a:r>
          </a:p>
          <a:p>
            <a:r>
              <a:rPr lang="de-DE" dirty="0" err="1"/>
              <a:t>Syncfusion</a:t>
            </a:r>
            <a:r>
              <a:rPr lang="de-DE" dirty="0"/>
              <a:t> Free Community License </a:t>
            </a:r>
            <a:r>
              <a:rPr lang="de-DE" b="0" i="0" dirty="0">
                <a:effectLst/>
                <a:latin typeface="Roboto" panose="02000000000000000000" pitchFamily="2" charset="0"/>
                <a:hlinkClick r:id="rId6"/>
              </a:rPr>
              <a:t>https://www.syncfusion.com/products/communitylicense</a:t>
            </a:r>
            <a:r>
              <a:rPr lang="de-DE" b="0" i="0" dirty="0">
                <a:effectLst/>
                <a:latin typeface="Roboto" panose="02000000000000000000" pitchFamily="2" charset="0"/>
              </a:rPr>
              <a:t> </a:t>
            </a:r>
          </a:p>
          <a:p>
            <a:r>
              <a:rPr lang="de-DE" b="0" i="0" dirty="0" err="1">
                <a:effectLst/>
                <a:latin typeface="Roboto" panose="02000000000000000000" pitchFamily="2" charset="0"/>
              </a:rPr>
              <a:t>Awesome</a:t>
            </a:r>
            <a:r>
              <a:rPr lang="de-DE" b="0" i="0" dirty="0">
                <a:effectLst/>
                <a:latin typeface="Roboto" panose="02000000000000000000" pitchFamily="2" charset="0"/>
              </a:rPr>
              <a:t> </a:t>
            </a:r>
            <a:r>
              <a:rPr lang="de-DE" b="0" i="0" dirty="0" err="1">
                <a:effectLst/>
                <a:latin typeface="Roboto" panose="02000000000000000000" pitchFamily="2" charset="0"/>
              </a:rPr>
              <a:t>Blazor</a:t>
            </a:r>
            <a:r>
              <a:rPr lang="de-DE" b="0" i="0" dirty="0">
                <a:effectLst/>
                <a:latin typeface="Roboto" panose="02000000000000000000" pitchFamily="2" charset="0"/>
              </a:rPr>
              <a:t> </a:t>
            </a:r>
            <a:r>
              <a:rPr lang="de-DE" b="0" i="0" dirty="0">
                <a:effectLst/>
                <a:latin typeface="Roboto" panose="02000000000000000000" pitchFamily="2" charset="0"/>
                <a:hlinkClick r:id="rId7"/>
              </a:rPr>
              <a:t>https://github.com/AdrienTorris/awesome-blazor</a:t>
            </a:r>
            <a:r>
              <a:rPr lang="de-DE" b="0" i="0" dirty="0">
                <a:effectLst/>
                <a:latin typeface="Roboto" panose="02000000000000000000" pitchFamily="2" charset="0"/>
              </a:rPr>
              <a:t> 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224578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B2E3BA8-7093-1148-86B5-90E9A0D9B3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4901336"/>
          </a:xfrm>
        </p:spPr>
        <p:txBody>
          <a:bodyPr>
            <a:normAutofit/>
          </a:bodyPr>
          <a:lstStyle/>
          <a:p>
            <a:pPr algn="ctr"/>
            <a:r>
              <a:rPr lang="de-DE" sz="5400" dirty="0"/>
              <a:t>Nicht im Vortrag</a:t>
            </a:r>
            <a:br>
              <a:rPr lang="de-DE" sz="5400" dirty="0"/>
            </a:br>
            <a:br>
              <a:rPr lang="de-DE" sz="5400" dirty="0"/>
            </a:br>
            <a:r>
              <a:rPr lang="de-DE" sz="5400" dirty="0"/>
              <a:t>BACKUP</a:t>
            </a:r>
          </a:p>
        </p:txBody>
      </p:sp>
    </p:spTree>
    <p:extLst>
      <p:ext uri="{BB962C8B-B14F-4D97-AF65-F5344CB8AC3E}">
        <p14:creationId xmlns:p14="http://schemas.microsoft.com/office/powerpoint/2010/main" val="39925819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6159B61-4779-E6A8-8C8C-0368CFEF69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Offline schalten bei Veröffentlichung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B54E7F6-F9EF-153D-72B2-7887CE029B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de-D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Um den Fehler zu umgehen, dass die Seite gerade in einem anderen Prozess benutzt wird, während wir unser Projekt veröffentlichen muss die Datei \Properties\</a:t>
            </a:r>
            <a:r>
              <a:rPr lang="de-D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PublishProfiles</a:t>
            </a:r>
            <a:r>
              <a:rPr lang="de-D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\</a:t>
            </a:r>
            <a:r>
              <a:rPr lang="de-D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FTPProfile.pubxml</a:t>
            </a:r>
            <a:r>
              <a:rPr lang="de-D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um folgende Zeile erweitert werden: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de-DE" sz="1800" b="1" dirty="0">
                <a:effectLst/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&lt;</a:t>
            </a:r>
            <a:r>
              <a:rPr lang="de-DE" sz="1800" b="1" dirty="0" err="1">
                <a:effectLst/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EnableMSDeployAppOffline</a:t>
            </a:r>
            <a:r>
              <a:rPr lang="de-DE" sz="1800" b="1" dirty="0">
                <a:effectLst/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&gt;</a:t>
            </a:r>
            <a:r>
              <a:rPr lang="de-DE" sz="1800" b="1" dirty="0" err="1">
                <a:effectLst/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true</a:t>
            </a:r>
            <a:r>
              <a:rPr lang="de-DE" sz="1800" b="1" dirty="0">
                <a:effectLst/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&lt;/</a:t>
            </a:r>
            <a:r>
              <a:rPr lang="de-DE" sz="1800" b="1" dirty="0" err="1">
                <a:effectLst/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EnableMSDeployAppOffline</a:t>
            </a:r>
            <a:r>
              <a:rPr lang="de-DE" sz="1800" b="1" dirty="0">
                <a:effectLst/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&gt;</a:t>
            </a:r>
            <a:endParaRPr lang="de-DE" sz="1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353382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6A0DD0A-4ECE-F95E-F5D9-989BD8C2F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Vorbemerkung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AB8057F-3E12-D15E-6804-7DFD00B5B0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1897912"/>
            <a:ext cx="9905999" cy="414669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Access ist das schnellste Entwicklungstool, das ich kenne!</a:t>
            </a:r>
          </a:p>
          <a:p>
            <a:pPr marL="0" indent="0">
              <a:buNone/>
            </a:pPr>
            <a:r>
              <a:rPr lang="de-DE" dirty="0"/>
              <a:t>Leider ist es sehr stark Abhängig von MS Office, Windows und der Updatepolitik von Microsoft.</a:t>
            </a:r>
          </a:p>
          <a:p>
            <a:pPr marL="0" indent="0">
              <a:buNone/>
            </a:pPr>
            <a:r>
              <a:rPr lang="de-DE" dirty="0"/>
              <a:t>Wer schon einige Zeit mit Access verbracht hat wird nicht nur die vielen Funktionen und Editoren lieben, sondern eben auch die diversen fehlgeschlagenen Updates kennen. </a:t>
            </a:r>
          </a:p>
          <a:p>
            <a:pPr marL="0" indent="0">
              <a:buNone/>
            </a:pPr>
            <a:r>
              <a:rPr lang="de-DE" dirty="0"/>
              <a:t>Deswegen bin ich auf die Suche gegangen um eine Alternative zu MS Access zu finden.</a:t>
            </a:r>
          </a:p>
        </p:txBody>
      </p:sp>
    </p:spTree>
    <p:extLst>
      <p:ext uri="{BB962C8B-B14F-4D97-AF65-F5344CB8AC3E}">
        <p14:creationId xmlns:p14="http://schemas.microsoft.com/office/powerpoint/2010/main" val="13753952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80BC4E-C71F-8654-9C58-9D46DA23F1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Wer bin ich?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8B9085-EE13-26AE-7F2F-6624EC9005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4"/>
            <a:r>
              <a:rPr lang="de-DE" sz="2400" dirty="0"/>
              <a:t>52 Jahre, verheiratet mit Kind</a:t>
            </a:r>
          </a:p>
          <a:p>
            <a:pPr lvl="4"/>
            <a:r>
              <a:rPr lang="de-DE" sz="2400" dirty="0"/>
              <a:t>Staatlich geprüfter Techniker für Elektrotechnik Energieelektronik</a:t>
            </a:r>
          </a:p>
          <a:p>
            <a:pPr lvl="4"/>
            <a:r>
              <a:rPr lang="de-DE" sz="2400" dirty="0"/>
              <a:t>Vollzeit Selbständig seit 1993 und seit 1995 mit MS Access</a:t>
            </a:r>
          </a:p>
          <a:p>
            <a:pPr lvl="4"/>
            <a:r>
              <a:rPr lang="de-DE" sz="2400" dirty="0"/>
              <a:t>Schwerpunkte MS Access, MS SQL Server, Webseiten und -systeme</a:t>
            </a:r>
          </a:p>
          <a:p>
            <a:pPr lvl="4"/>
            <a:r>
              <a:rPr lang="de-DE" sz="2400" dirty="0"/>
              <a:t>Mitglied des Access Profi Pool e.V. &amp; DBDEV e.V.</a:t>
            </a:r>
          </a:p>
          <a:p>
            <a:pPr lvl="4"/>
            <a:r>
              <a:rPr lang="de-DE" sz="2400" dirty="0"/>
              <a:t>Zertifizierter Sachverständiger (DGSV) für EDV Programmierung</a:t>
            </a:r>
          </a:p>
          <a:p>
            <a:pPr marL="749808" lvl="4" indent="0">
              <a:buNone/>
            </a:pPr>
            <a:r>
              <a:rPr lang="de-DE" sz="2400" dirty="0"/>
              <a:t>Kontakt 	</a:t>
            </a:r>
            <a:r>
              <a:rPr lang="de-DE" sz="2400" dirty="0">
                <a:hlinkClick r:id="rId2"/>
              </a:rPr>
              <a:t>http://www.eudatabase.de</a:t>
            </a:r>
            <a:r>
              <a:rPr lang="de-DE" sz="2400" dirty="0"/>
              <a:t>       		</a:t>
            </a:r>
            <a:r>
              <a:rPr lang="de-DE" sz="2400" dirty="0">
                <a:hlinkClick r:id="rId3"/>
              </a:rPr>
              <a:t>fried@eudatabase.de</a:t>
            </a:r>
            <a:r>
              <a:rPr lang="de-DE" sz="2400" dirty="0"/>
              <a:t>	</a:t>
            </a:r>
            <a:endParaRPr lang="de-DE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A402C7F0-EE2C-FEF3-4E6C-85F6B46C1C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9786" y="824403"/>
            <a:ext cx="1327437" cy="1452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5786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33EE3F7-6BAC-94B2-13E5-7B8F1BB48B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QuO</a:t>
            </a:r>
            <a:r>
              <a:rPr lang="de-DE" dirty="0"/>
              <a:t> vadis?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1C3E109-2859-4B8F-FB7A-643D6D10BE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Unabhängigkeit von Betriebssystem und installierten Programmen</a:t>
            </a:r>
          </a:p>
          <a:p>
            <a:r>
              <a:rPr lang="de-DE" dirty="0"/>
              <a:t>Einfaches Rollout</a:t>
            </a:r>
          </a:p>
          <a:p>
            <a:r>
              <a:rPr lang="de-DE" dirty="0"/>
              <a:t>Moderne Oberflächen</a:t>
            </a:r>
          </a:p>
          <a:p>
            <a:r>
              <a:rPr lang="de-DE" dirty="0"/>
              <a:t>Einfacher Umstieg von Access</a:t>
            </a:r>
          </a:p>
          <a:p>
            <a:r>
              <a:rPr lang="de-DE" dirty="0"/>
              <a:t>Datenbindung im Formular</a:t>
            </a:r>
          </a:p>
          <a:p>
            <a:r>
              <a:rPr lang="de-DE" dirty="0"/>
              <a:t>Schnelle Entwicklung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134104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E5CE0D7F-FDA3-5025-54B0-9081B391E14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5864206" cy="6857449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21253D4D-D81C-05F9-D0CE-5301BB8D6CA2}"/>
              </a:ext>
            </a:extLst>
          </p:cNvPr>
          <p:cNvSpPr txBox="1"/>
          <p:nvPr/>
        </p:nvSpPr>
        <p:spPr>
          <a:xfrm>
            <a:off x="6396888" y="1626208"/>
            <a:ext cx="5337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de-DE" sz="2400" dirty="0"/>
              <a:t>Die beliebtesten Programmiersprachen </a:t>
            </a:r>
          </a:p>
          <a:p>
            <a:pPr marL="0" indent="0">
              <a:buNone/>
            </a:pPr>
            <a:r>
              <a:rPr lang="de-DE" sz="2400" dirty="0"/>
              <a:t>weltweit laut PYPL-Index im August 2022</a:t>
            </a:r>
          </a:p>
          <a:p>
            <a:pPr marL="0" indent="0">
              <a:buNone/>
            </a:pPr>
            <a:endParaRPr lang="de-DE" sz="2400" dirty="0"/>
          </a:p>
          <a:p>
            <a:pPr marL="0" indent="0">
              <a:buNone/>
            </a:pPr>
            <a:r>
              <a:rPr lang="de-DE" sz="2400" dirty="0"/>
              <a:t>					</a:t>
            </a:r>
            <a:r>
              <a:rPr lang="de-DE" sz="2400" dirty="0">
                <a:hlinkClick r:id="rId3"/>
              </a:rPr>
              <a:t>https://pypl.github.io/PYPL.html</a:t>
            </a:r>
            <a:endParaRPr lang="de-DE" sz="2400" dirty="0"/>
          </a:p>
          <a:p>
            <a:endParaRPr lang="de-DE" sz="2400" dirty="0"/>
          </a:p>
        </p:txBody>
      </p:sp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BD2128D0-6533-0AE5-C195-C0EE4C69472C}"/>
              </a:ext>
            </a:extLst>
          </p:cNvPr>
          <p:cNvSpPr/>
          <p:nvPr/>
        </p:nvSpPr>
        <p:spPr>
          <a:xfrm>
            <a:off x="54754" y="93084"/>
            <a:ext cx="5721845" cy="128673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: abgerundete Ecken 8">
            <a:extLst>
              <a:ext uri="{FF2B5EF4-FFF2-40B4-BE49-F238E27FC236}">
                <a16:creationId xmlns:a16="http://schemas.microsoft.com/office/drawing/2014/main" id="{7FFCA736-2FC0-C1C3-13A3-774D923303FF}"/>
              </a:ext>
            </a:extLst>
          </p:cNvPr>
          <p:cNvSpPr/>
          <p:nvPr/>
        </p:nvSpPr>
        <p:spPr>
          <a:xfrm>
            <a:off x="54754" y="4927904"/>
            <a:ext cx="1221026" cy="33400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65595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A0E8C47-144C-78D3-5DE5-99B4DED7C2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Überlegungen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3DADCB0-80C9-7344-66F2-ACD0C80FDF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b="1" dirty="0"/>
              <a:t>HTML, PHP, JavaScript</a:t>
            </a:r>
          </a:p>
          <a:p>
            <a:pPr marL="457200" lvl="1" indent="0">
              <a:buNone/>
            </a:pPr>
            <a:r>
              <a:rPr lang="de-DE" dirty="0"/>
              <a:t>Pro:</a:t>
            </a:r>
          </a:p>
          <a:p>
            <a:pPr lvl="1"/>
            <a:r>
              <a:rPr lang="de-DE" dirty="0"/>
              <a:t>Allgemein Verfügbar auf allen Webservern</a:t>
            </a:r>
          </a:p>
          <a:p>
            <a:pPr lvl="1"/>
            <a:r>
              <a:rPr lang="de-DE" dirty="0"/>
              <a:t>Plattformunabhängig und Kostenfrei</a:t>
            </a:r>
          </a:p>
          <a:p>
            <a:pPr lvl="1"/>
            <a:r>
              <a:rPr lang="de-DE" dirty="0"/>
              <a:t>Sehr viele </a:t>
            </a:r>
            <a:r>
              <a:rPr lang="de-DE" dirty="0" err="1"/>
              <a:t>OpenSource</a:t>
            </a:r>
            <a:r>
              <a:rPr lang="de-DE" dirty="0"/>
              <a:t> Plugins</a:t>
            </a:r>
          </a:p>
          <a:p>
            <a:pPr marL="457200" lvl="1" indent="0">
              <a:buNone/>
            </a:pPr>
            <a:r>
              <a:rPr lang="de-DE" dirty="0"/>
              <a:t>Contra:</a:t>
            </a:r>
          </a:p>
          <a:p>
            <a:pPr lvl="1"/>
            <a:r>
              <a:rPr lang="de-DE" dirty="0"/>
              <a:t>Drei voneinander unabhängige Programmiersprachen</a:t>
            </a:r>
          </a:p>
          <a:p>
            <a:pPr lvl="1"/>
            <a:r>
              <a:rPr lang="de-DE" dirty="0"/>
              <a:t>Lange Entwicklungszeiten</a:t>
            </a:r>
          </a:p>
        </p:txBody>
      </p:sp>
    </p:spTree>
    <p:extLst>
      <p:ext uri="{BB962C8B-B14F-4D97-AF65-F5344CB8AC3E}">
        <p14:creationId xmlns:p14="http://schemas.microsoft.com/office/powerpoint/2010/main" val="28117325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BF6B63-F95B-EC20-A4E2-4790D26142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Überlegungen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1E08552-AE7A-EC5B-F580-0645E18F94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de-DE" b="1" dirty="0" err="1"/>
              <a:t>Winforms</a:t>
            </a:r>
            <a:r>
              <a:rPr lang="de-DE" b="1" dirty="0"/>
              <a:t> mit </a:t>
            </a:r>
            <a:r>
              <a:rPr lang="de-DE" b="1" dirty="0" err="1"/>
              <a:t>C#.Net</a:t>
            </a:r>
            <a:r>
              <a:rPr lang="de-DE" b="1" dirty="0"/>
              <a:t> </a:t>
            </a:r>
          </a:p>
          <a:p>
            <a:pPr marL="457200" lvl="1" indent="0">
              <a:buNone/>
            </a:pPr>
            <a:r>
              <a:rPr lang="de-DE" dirty="0"/>
              <a:t>Pro:</a:t>
            </a:r>
          </a:p>
          <a:p>
            <a:pPr lvl="1"/>
            <a:r>
              <a:rPr lang="de-DE" dirty="0"/>
              <a:t>Visuelle Oberfläche </a:t>
            </a:r>
          </a:p>
          <a:p>
            <a:pPr lvl="1"/>
            <a:r>
              <a:rPr lang="de-DE" dirty="0"/>
              <a:t>Kostenfrei in der Community Edition</a:t>
            </a:r>
          </a:p>
          <a:p>
            <a:pPr lvl="1"/>
            <a:r>
              <a:rPr lang="de-DE" dirty="0"/>
              <a:t>Klassenorientierte Programmierung</a:t>
            </a:r>
          </a:p>
          <a:p>
            <a:pPr lvl="1"/>
            <a:r>
              <a:rPr lang="de-DE" dirty="0"/>
              <a:t>Hoher Bekanntheitsgrad</a:t>
            </a:r>
          </a:p>
          <a:p>
            <a:pPr marL="457200" lvl="1" indent="0">
              <a:buNone/>
            </a:pPr>
            <a:r>
              <a:rPr lang="de-DE" dirty="0"/>
              <a:t>Contra:</a:t>
            </a:r>
          </a:p>
          <a:p>
            <a:pPr lvl="1"/>
            <a:r>
              <a:rPr lang="de-DE" dirty="0"/>
              <a:t>Keine Datenbindung</a:t>
            </a:r>
          </a:p>
          <a:p>
            <a:pPr lvl="1"/>
            <a:r>
              <a:rPr lang="de-DE" dirty="0"/>
              <a:t>Andere Syntax</a:t>
            </a:r>
          </a:p>
        </p:txBody>
      </p:sp>
    </p:spTree>
    <p:extLst>
      <p:ext uri="{BB962C8B-B14F-4D97-AF65-F5344CB8AC3E}">
        <p14:creationId xmlns:p14="http://schemas.microsoft.com/office/powerpoint/2010/main" val="2112223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A0E8C47-144C-78D3-5DE5-99B4DED7C2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Überlegungen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3DADCB0-80C9-7344-66F2-ACD0C80FDF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de-DE" b="1" dirty="0" err="1"/>
              <a:t>ASP.Net</a:t>
            </a:r>
            <a:r>
              <a:rPr lang="de-DE" b="1" dirty="0"/>
              <a:t> Core MVC mit C# </a:t>
            </a:r>
          </a:p>
          <a:p>
            <a:pPr marL="0" indent="0">
              <a:buNone/>
            </a:pPr>
            <a:r>
              <a:rPr lang="de-DE" dirty="0"/>
              <a:t>      Pro:</a:t>
            </a:r>
          </a:p>
          <a:p>
            <a:pPr lvl="1"/>
            <a:r>
              <a:rPr lang="de-DE" dirty="0"/>
              <a:t>Verfügbar auf vielen Webservern</a:t>
            </a:r>
          </a:p>
          <a:p>
            <a:pPr lvl="1"/>
            <a:r>
              <a:rPr lang="de-DE" dirty="0"/>
              <a:t>Plattformunabhängig</a:t>
            </a:r>
          </a:p>
          <a:p>
            <a:pPr lvl="1"/>
            <a:r>
              <a:rPr lang="de-DE" dirty="0"/>
              <a:t>Kostenfrei in der Community Edition</a:t>
            </a:r>
          </a:p>
          <a:p>
            <a:pPr lvl="1"/>
            <a:r>
              <a:rPr lang="de-DE" dirty="0"/>
              <a:t>Datenbindung</a:t>
            </a:r>
          </a:p>
          <a:p>
            <a:pPr marL="457200" lvl="1" indent="0">
              <a:buNone/>
            </a:pPr>
            <a:r>
              <a:rPr lang="de-DE" dirty="0"/>
              <a:t>Contra:</a:t>
            </a:r>
          </a:p>
          <a:p>
            <a:pPr lvl="1"/>
            <a:r>
              <a:rPr lang="de-DE" dirty="0"/>
              <a:t>Zwei voneinander unabhängige Programmiersprachen (C#, HTML)</a:t>
            </a:r>
          </a:p>
          <a:p>
            <a:pPr lvl="1"/>
            <a:r>
              <a:rPr lang="de-DE" dirty="0"/>
              <a:t>Model-View-Controller Konzept</a:t>
            </a:r>
          </a:p>
          <a:p>
            <a:pPr lvl="1"/>
            <a:r>
              <a:rPr lang="de-DE" dirty="0"/>
              <a:t>Keine intuitive visuelle Oberfläche</a:t>
            </a:r>
          </a:p>
        </p:txBody>
      </p:sp>
    </p:spTree>
    <p:extLst>
      <p:ext uri="{BB962C8B-B14F-4D97-AF65-F5344CB8AC3E}">
        <p14:creationId xmlns:p14="http://schemas.microsoft.com/office/powerpoint/2010/main" val="348999928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chaltkreis">
  <a:themeElements>
    <a:clrScheme name="Schaltkreis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Schaltkreis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chaltkreis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TM04033919[[fn=Schaltkreis]]</Template>
  <TotalTime>0</TotalTime>
  <Words>1020</Words>
  <Application>Microsoft Office PowerPoint</Application>
  <PresentationFormat>Breitbild</PresentationFormat>
  <Paragraphs>174</Paragraphs>
  <Slides>28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28</vt:i4>
      </vt:variant>
    </vt:vector>
  </HeadingPairs>
  <TitlesOfParts>
    <vt:vector size="35" baseType="lpstr">
      <vt:lpstr>Arial</vt:lpstr>
      <vt:lpstr>Arial</vt:lpstr>
      <vt:lpstr>Calibri</vt:lpstr>
      <vt:lpstr>Courier New</vt:lpstr>
      <vt:lpstr>Roboto</vt:lpstr>
      <vt:lpstr>Tw Cen MT</vt:lpstr>
      <vt:lpstr>Schaltkreis</vt:lpstr>
      <vt:lpstr>ASP.Net Core Blazor Server</vt:lpstr>
      <vt:lpstr>PowerPoint-Präsentation</vt:lpstr>
      <vt:lpstr>Vorbemerkung</vt:lpstr>
      <vt:lpstr>Wer bin ich?</vt:lpstr>
      <vt:lpstr>QuO vadis?</vt:lpstr>
      <vt:lpstr>PowerPoint-Präsentation</vt:lpstr>
      <vt:lpstr>Überlegungen</vt:lpstr>
      <vt:lpstr>Überlegungen</vt:lpstr>
      <vt:lpstr>Überlegungen</vt:lpstr>
      <vt:lpstr>Wie funktionieren Programme?</vt:lpstr>
      <vt:lpstr>Die Entscheidung</vt:lpstr>
      <vt:lpstr>ASP.Net Core</vt:lpstr>
      <vt:lpstr>Zum Merken</vt:lpstr>
      <vt:lpstr>Code first vs. Datenbank first</vt:lpstr>
      <vt:lpstr>Code first vs. Datenbank first</vt:lpstr>
      <vt:lpstr>Code first vs. Datenbank first</vt:lpstr>
      <vt:lpstr>Code first vs. Datenbank first</vt:lpstr>
      <vt:lpstr>Kleine Helfer für bereits bestehende Datenbanken</vt:lpstr>
      <vt:lpstr>ASP.Net Core Blaser Server App</vt:lpstr>
      <vt:lpstr>Blazor Serverside Übersicht</vt:lpstr>
      <vt:lpstr>Webseite mit COde</vt:lpstr>
      <vt:lpstr>CRUD Operation</vt:lpstr>
      <vt:lpstr>Datenbindung</vt:lpstr>
      <vt:lpstr>Das ging zu schnell?</vt:lpstr>
      <vt:lpstr>Übersetzer</vt:lpstr>
      <vt:lpstr>Hilfreiche Seiten</vt:lpstr>
      <vt:lpstr>Nicht im Vortrag  BACKUP</vt:lpstr>
      <vt:lpstr>Offline schalten bei Veröffentlichung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ASP.Net Core</dc:title>
  <dc:creator>Mike Fried</dc:creator>
  <cp:lastModifiedBy>Mike Fried</cp:lastModifiedBy>
  <cp:revision>14</cp:revision>
  <dcterms:created xsi:type="dcterms:W3CDTF">2022-08-24T10:36:31Z</dcterms:created>
  <dcterms:modified xsi:type="dcterms:W3CDTF">2022-11-10T08:58:01Z</dcterms:modified>
</cp:coreProperties>
</file>