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277" r:id="rId3"/>
    <p:sldId id="278" r:id="rId4"/>
    <p:sldId id="280" r:id="rId5"/>
    <p:sldId id="279" r:id="rId6"/>
    <p:sldId id="258" r:id="rId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09" autoAdjust="0"/>
    <p:restoredTop sz="94623" autoAdjust="0"/>
  </p:normalViewPr>
  <p:slideViewPr>
    <p:cSldViewPr>
      <p:cViewPr varScale="1">
        <p:scale>
          <a:sx n="66" d="100"/>
          <a:sy n="66" d="100"/>
        </p:scale>
        <p:origin x="106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2A313-1D5B-4AE8-B9CB-AAC0AFD222A6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B3C66-A37C-4926-BC19-998A60A287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4710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/>
              <a:t>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B3C66-A37C-4926-BC19-998A60A287C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0399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684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35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570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412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B3C66-A37C-4926-BC19-998A60A287C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1459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/>
              <a:t>Textmasterformat bearbeiten</a:t>
            </a:r>
          </a:p>
          <a:p>
            <a:pPr lvl="1" eaLnBrk="1" latinLnBrk="0" hangingPunct="1"/>
            <a:r>
              <a:rPr kumimoji="0" lang="de-DE"/>
              <a:t>Zweite Ebene</a:t>
            </a:r>
          </a:p>
          <a:p>
            <a:pPr lvl="2" eaLnBrk="1" latinLnBrk="0" hangingPunct="1"/>
            <a:r>
              <a:rPr kumimoji="0" lang="de-DE"/>
              <a:t>Dritte Ebene</a:t>
            </a:r>
          </a:p>
          <a:p>
            <a:pPr lvl="3" eaLnBrk="1" latinLnBrk="0" hangingPunct="1"/>
            <a:r>
              <a:rPr kumimoji="0" lang="de-DE"/>
              <a:t>Vierte Ebene</a:t>
            </a:r>
          </a:p>
          <a:p>
            <a:pPr lvl="4" eaLnBrk="1" latinLnBrk="0" hangingPunct="1"/>
            <a:r>
              <a:rPr kumimoji="0" lang="de-DE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A481488-5E37-4285-9F03-CFF9AC888DB1}" type="datetimeFigureOut">
              <a:rPr lang="de-DE" smtClean="0"/>
              <a:t>14.10.2023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onkarl.com/" TargetMode="External"/><Relationship Id="rId3" Type="http://schemas.openxmlformats.org/officeDocument/2006/relationships/slideLayout" Target="../slideLayouts/slideLayout1.xml"/><Relationship Id="rId7" Type="http://schemas.openxmlformats.org/officeDocument/2006/relationships/hyperlink" Target="http://www.novalis-online.de/" TargetMode="Externa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hyperlink" Target="http://www.dokuwork.com/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Screens%20RDP-Zugriffe/001%20Remote-App%20im%20Browser%20auf%20Tablet.png" TargetMode="External"/><Relationship Id="rId3" Type="http://schemas.openxmlformats.org/officeDocument/2006/relationships/audio" Target="../media/media2.wav"/><Relationship Id="rId7" Type="http://schemas.openxmlformats.org/officeDocument/2006/relationships/hyperlink" Target="Screens%20RDP-Zugriffe/001%20RDP-Desktop%20im%20Browser.png" TargetMode="External"/><Relationship Id="rId2" Type="http://schemas.microsoft.com/office/2007/relationships/media" Target="../media/media2.wav"/><Relationship Id="rId1" Type="http://schemas.openxmlformats.org/officeDocument/2006/relationships/tags" Target="../tags/tag1.xml"/><Relationship Id="rId6" Type="http://schemas.openxmlformats.org/officeDocument/2006/relationships/hyperlink" Target="Screens%20RDP-Zugriffe/001%20RDP-Desktop%20auf%20Android-Tablet.png" TargetMode="External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openxmlformats.org/officeDocument/2006/relationships/hyperlink" Target="Screens%20RDP-Zugriffe/001%20Remote-App%20auf%20Smartphone.pn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Screens%20RDP-Zugriffe/Smartphone-Remote-App" TargetMode="External"/><Relationship Id="rId3" Type="http://schemas.openxmlformats.org/officeDocument/2006/relationships/audio" Target="../media/media2.wav"/><Relationship Id="rId7" Type="http://schemas.openxmlformats.org/officeDocument/2006/relationships/hyperlink" Target="Screens%20RDP-Zugriffe/Smartphone-Remote-App/004%20DikuWork%20Mobile%20Startform.png" TargetMode="External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hyperlink" Target="Screens%20RDP-Zugriffe/Smartphone-Remote-App/000%20Dektop-Anwendung%20(B&#252;ro).png" TargetMode="Externa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Screens%20WEG" TargetMode="External"/><Relationship Id="rId3" Type="http://schemas.openxmlformats.org/officeDocument/2006/relationships/audio" Target="../media/media2.wav"/><Relationship Id="rId7" Type="http://schemas.openxmlformats.org/officeDocument/2006/relationships/hyperlink" Target="Screens%20WEG/003%20Eigent&#252;mer-App%20f&#252;r%20Abstimmung%20auf%20Tablet.png" TargetMode="External"/><Relationship Id="rId2" Type="http://schemas.microsoft.com/office/2007/relationships/media" Target="../media/media2.wav"/><Relationship Id="rId1" Type="http://schemas.openxmlformats.org/officeDocument/2006/relationships/tags" Target="../tags/tag3.xml"/><Relationship Id="rId6" Type="http://schemas.openxmlformats.org/officeDocument/2006/relationships/hyperlink" Target="Screens%20WEG/001%20Versammlung%20&amp;%20Beschlussfassung.png" TargetMode="Externa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2" Type="http://schemas.microsoft.com/office/2007/relationships/media" Target="../media/media2.wav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 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10575" y="6124575"/>
            <a:ext cx="517525" cy="51752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8F865F5-0255-42EE-8E5F-7DD4D8CA94A1}"/>
              </a:ext>
            </a:extLst>
          </p:cNvPr>
          <p:cNvSpPr txBox="1"/>
          <p:nvPr/>
        </p:nvSpPr>
        <p:spPr>
          <a:xfrm>
            <a:off x="1153254" y="4211459"/>
            <a:ext cx="68132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www.dokuwork.com</a:t>
            </a:r>
            <a:br>
              <a:rPr lang="de-DE" dirty="0">
                <a:solidFill>
                  <a:srgbClr val="0070C0"/>
                </a:solidFill>
              </a:rPr>
            </a:br>
            <a:endParaRPr lang="de-DE" sz="200" dirty="0">
              <a:solidFill>
                <a:srgbClr val="0070C0"/>
              </a:solidFill>
            </a:endParaRPr>
          </a:p>
          <a:p>
            <a:pPr algn="r"/>
            <a:r>
              <a:rPr lang="de-DE" dirty="0">
                <a:solidFill>
                  <a:srgbClr val="0070C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www.novalis-online.de</a:t>
            </a:r>
            <a:endParaRPr lang="de-DE" dirty="0">
              <a:solidFill>
                <a:srgbClr val="0070C0"/>
              </a:solidFill>
            </a:endParaRPr>
          </a:p>
        </p:txBody>
      </p:sp>
      <p:pic>
        <p:nvPicPr>
          <p:cNvPr id="4" name="Grafik 3" descr="Ein Bild, das Text enthält.&#10;&#10;Automatisch generierte Beschreibung">
            <a:hlinkClick r:id="rId8"/>
            <a:extLst>
              <a:ext uri="{FF2B5EF4-FFF2-40B4-BE49-F238E27FC236}">
                <a16:creationId xmlns:a16="http://schemas.microsoft.com/office/drawing/2014/main" id="{2CEFCFB3-C932-46CA-8B13-05919E0B9C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538173"/>
            <a:ext cx="2114550" cy="104775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CAC4217-FB4B-440C-B41D-5413A9455FFA}"/>
              </a:ext>
            </a:extLst>
          </p:cNvPr>
          <p:cNvSpPr txBox="1"/>
          <p:nvPr/>
        </p:nvSpPr>
        <p:spPr>
          <a:xfrm>
            <a:off x="2051720" y="5589240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2023</a:t>
            </a:r>
          </a:p>
        </p:txBody>
      </p:sp>
      <p:sp>
        <p:nvSpPr>
          <p:cNvPr id="14" name="Titel 6">
            <a:extLst>
              <a:ext uri="{FF2B5EF4-FFF2-40B4-BE49-F238E27FC236}">
                <a16:creationId xmlns:a16="http://schemas.microsoft.com/office/drawing/2014/main" id="{D4D154FE-913A-B9D3-F055-6E557912A1C7}"/>
              </a:ext>
            </a:extLst>
          </p:cNvPr>
          <p:cNvSpPr txBox="1">
            <a:spLocks/>
          </p:cNvSpPr>
          <p:nvPr/>
        </p:nvSpPr>
        <p:spPr>
          <a:xfrm>
            <a:off x="457200" y="-40377"/>
            <a:ext cx="8229600" cy="11430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l"/>
            <a:r>
              <a:rPr lang="de-DE" sz="3200" dirty="0"/>
              <a:t>Microsoft Access mobile </a:t>
            </a:r>
            <a:r>
              <a:rPr lang="de-DE" sz="2400" dirty="0"/>
              <a:t> 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9AB816A5-76C9-F576-67D6-CAFDB9142D49}"/>
              </a:ext>
            </a:extLst>
          </p:cNvPr>
          <p:cNvSpPr txBox="1"/>
          <p:nvPr/>
        </p:nvSpPr>
        <p:spPr>
          <a:xfrm>
            <a:off x="107504" y="1532260"/>
            <a:ext cx="8928992" cy="3395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Mit RDP und Access ist (fast) alles möglich.</a:t>
            </a:r>
          </a:p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tabLst/>
              <a:defRPr/>
            </a:pPr>
            <a:r>
              <a:rPr lang="de-DE" sz="2000" dirty="0">
                <a:solidFill>
                  <a:prstClr val="black"/>
                </a:solidFill>
                <a:latin typeface="Lucida Sans Unicode"/>
              </a:rPr>
              <a:t>z.B.:</a:t>
            </a:r>
            <a:br>
              <a:rPr lang="de-DE" sz="2000" dirty="0">
                <a:solidFill>
                  <a:prstClr val="black"/>
                </a:solidFill>
                <a:latin typeface="Lucida Sans Unicode"/>
              </a:rPr>
            </a:br>
            <a:endParaRPr lang="de-DE" sz="2000" dirty="0">
              <a:solidFill>
                <a:prstClr val="black"/>
              </a:solidFill>
              <a:latin typeface="Lucida Sans Unicode"/>
            </a:endParaRPr>
          </a:p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tabLst/>
              <a:defRPr/>
            </a:pPr>
            <a:r>
              <a:rPr lang="de-DE" sz="2000" dirty="0">
                <a:solidFill>
                  <a:prstClr val="black"/>
                </a:solidFill>
                <a:latin typeface="Lucida Sans Unicode"/>
              </a:rPr>
              <a:t>- Eine Access-Anwendung auf beliebigem Endgerät bereitstellen, wie </a:t>
            </a:r>
          </a:p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tabLst/>
              <a:defRPr/>
            </a:pPr>
            <a:r>
              <a:rPr lang="de-DE" sz="2000" dirty="0">
                <a:solidFill>
                  <a:prstClr val="black"/>
                </a:solidFill>
                <a:latin typeface="Lucida Sans Unicode"/>
              </a:rPr>
              <a:t>   ein lokal installiertes Programm.</a:t>
            </a:r>
          </a:p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tabLst/>
              <a:defRPr/>
            </a:pPr>
            <a:endParaRPr lang="de-DE" sz="2000" dirty="0">
              <a:solidFill>
                <a:prstClr val="black"/>
              </a:solidFill>
              <a:latin typeface="Lucida Sans Unicode"/>
            </a:endParaRPr>
          </a:p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- Eine Access-Anwendung im Webbrowser bereitstellen, wie eine </a:t>
            </a:r>
          </a:p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tabLst/>
              <a:defRPr/>
            </a:pPr>
            <a:r>
              <a:rPr lang="de-DE" sz="2000" dirty="0">
                <a:solidFill>
                  <a:prstClr val="black"/>
                </a:solidFill>
                <a:latin typeface="Lucida Sans Unicode"/>
              </a:rPr>
              <a:t>   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echte Webapplikation.</a:t>
            </a:r>
          </a:p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Referent : Stephan Kraft</a:t>
            </a:r>
          </a:p>
        </p:txBody>
      </p:sp>
    </p:spTree>
    <p:extLst>
      <p:ext uri="{BB962C8B-B14F-4D97-AF65-F5344CB8AC3E}">
        <p14:creationId xmlns:p14="http://schemas.microsoft.com/office/powerpoint/2010/main" val="186313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08959"/>
          </a:xfrm>
        </p:spPr>
        <p:txBody>
          <a:bodyPr>
            <a:normAutofit/>
          </a:bodyPr>
          <a:lstStyle/>
          <a:p>
            <a:endParaRPr lang="de-DE" sz="1200" dirty="0"/>
          </a:p>
          <a:p>
            <a:r>
              <a:rPr lang="de-DE" sz="2000" dirty="0"/>
              <a:t>RDP-Desktop mit RDP-Client -&gt; </a:t>
            </a:r>
            <a:r>
              <a:rPr lang="de-DE" sz="2000" dirty="0">
                <a:hlinkClick r:id="rId6" action="ppaction://hlinkfile"/>
              </a:rPr>
              <a:t>Beispiel mit Android-Tablet</a:t>
            </a:r>
            <a:endParaRPr lang="de-DE" sz="2000" dirty="0"/>
          </a:p>
          <a:p>
            <a:endParaRPr lang="de-DE" sz="2000" dirty="0"/>
          </a:p>
          <a:p>
            <a:r>
              <a:rPr lang="de-DE" sz="2000" dirty="0"/>
              <a:t>RDP-Desktop im Browser -&gt; </a:t>
            </a:r>
            <a:r>
              <a:rPr lang="de-DE" sz="2000" dirty="0">
                <a:hlinkClick r:id="rId7" action="ppaction://hlinkfile"/>
              </a:rPr>
              <a:t>Beispiel mit Windows Laptop</a:t>
            </a:r>
            <a:endParaRPr lang="de-DE" sz="2000" dirty="0"/>
          </a:p>
          <a:p>
            <a:endParaRPr lang="de-DE" sz="2000" dirty="0"/>
          </a:p>
          <a:p>
            <a:r>
              <a:rPr lang="de-DE" sz="2000" dirty="0"/>
              <a:t>Remote-App im Browser -&gt; </a:t>
            </a:r>
            <a:r>
              <a:rPr lang="de-DE" sz="2000" dirty="0">
                <a:hlinkClick r:id="rId8" action="ppaction://hlinkfile"/>
              </a:rPr>
              <a:t>Beispiel mit Android Tablet</a:t>
            </a:r>
            <a:endParaRPr lang="de-DE" sz="2000" dirty="0"/>
          </a:p>
          <a:p>
            <a:endParaRPr lang="de-DE" sz="2000" dirty="0"/>
          </a:p>
          <a:p>
            <a:r>
              <a:rPr lang="de-DE" sz="2000" dirty="0"/>
              <a:t>Remote-App mit RDP-Client -&gt; </a:t>
            </a:r>
            <a:r>
              <a:rPr lang="de-DE" sz="2000" dirty="0">
                <a:hlinkClick r:id="rId9" action="ppaction://hlinkfile"/>
              </a:rPr>
              <a:t>Beispiel mit Android-Smartphone</a:t>
            </a:r>
            <a:r>
              <a:rPr lang="de-DE" sz="2000" dirty="0"/>
              <a:t> </a:t>
            </a:r>
          </a:p>
          <a:p>
            <a:endParaRPr lang="de-DE" sz="2000" dirty="0"/>
          </a:p>
          <a:p>
            <a:pPr marL="109728" indent="0">
              <a:buNone/>
            </a:pPr>
            <a:r>
              <a:rPr lang="de-DE" sz="2000" dirty="0"/>
              <a:t>Welches Gerät verwendet wird (</a:t>
            </a:r>
            <a:r>
              <a:rPr lang="de-DE" sz="2000" dirty="0" err="1"/>
              <a:t>Dektop</a:t>
            </a:r>
            <a:r>
              <a:rPr lang="de-DE" sz="2000" dirty="0"/>
              <a:t>-PC, Tablet, Smartphone) und/oder welches Betriebssystem ist nebensächlich.</a:t>
            </a:r>
            <a:br>
              <a:rPr lang="de-DE" sz="2000" dirty="0"/>
            </a:br>
            <a:endParaRPr lang="de-DE" sz="2000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/>
          </a:bodyPr>
          <a:lstStyle/>
          <a:p>
            <a:r>
              <a:rPr lang="de-DE" sz="3200" dirty="0"/>
              <a:t>Einige Varianten zur Bereitstellung von </a:t>
            </a:r>
            <a:br>
              <a:rPr lang="de-DE" sz="3200" dirty="0"/>
            </a:br>
            <a:r>
              <a:rPr lang="de-DE" sz="3200" dirty="0"/>
              <a:t>Microsoft Access Mobile Anwendungen :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10575" y="6124575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94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0895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de-DE" sz="2000" b="1" u="sng" dirty="0"/>
              <a:t>Variante 1 :</a:t>
            </a:r>
            <a:r>
              <a:rPr lang="de-DE" sz="2000" dirty="0"/>
              <a:t> CRM &amp; Dokumenten-Management im Büro und für unterwegs</a:t>
            </a:r>
          </a:p>
          <a:p>
            <a:pPr marL="109728" indent="0">
              <a:buNone/>
            </a:pPr>
            <a:endParaRPr lang="de-DE" sz="2000" dirty="0"/>
          </a:p>
          <a:p>
            <a:pPr marL="109728" indent="0">
              <a:buNone/>
            </a:pPr>
            <a:r>
              <a:rPr lang="de-DE" sz="2000" dirty="0"/>
              <a:t>Einsatz einer </a:t>
            </a:r>
            <a:r>
              <a:rPr lang="de-DE" sz="2000" dirty="0">
                <a:hlinkClick r:id="rId6" action="ppaction://hlinkfile"/>
              </a:rPr>
              <a:t>Access Desktop-Anwendung</a:t>
            </a:r>
            <a:r>
              <a:rPr lang="de-DE" sz="2000" dirty="0"/>
              <a:t> im Büro (bzw. auf dem Desktop-Rechner) mit zusätzlicher </a:t>
            </a:r>
            <a:r>
              <a:rPr lang="de-DE" sz="2000" dirty="0">
                <a:hlinkClick r:id="rId7" action="ppaction://hlinkfile"/>
              </a:rPr>
              <a:t>Access Remote-App</a:t>
            </a:r>
            <a:r>
              <a:rPr lang="de-DE" sz="2000" dirty="0"/>
              <a:t> auf dem Smartphone, zur ausschließlichen Verwendung innerhalb der Organisation.</a:t>
            </a:r>
          </a:p>
          <a:p>
            <a:endParaRPr lang="de-DE" sz="2000" dirty="0"/>
          </a:p>
          <a:p>
            <a:pPr marL="109728" indent="0">
              <a:buNone/>
            </a:pPr>
            <a:r>
              <a:rPr lang="de-DE" sz="2000" dirty="0"/>
              <a:t>Neben der Access-Desktop-Anwendung kommt zusätzlich eine angepasste Access-Mobile-Anwendung zum Einsatz. Die Programme (Desktop und Mobile) werden von den jeweils gleichen Nutzern verwendet. </a:t>
            </a:r>
          </a:p>
          <a:p>
            <a:pPr marL="109728" indent="0">
              <a:buNone/>
            </a:pPr>
            <a:endParaRPr lang="de-DE" sz="2000" dirty="0"/>
          </a:p>
          <a:p>
            <a:pPr marL="109728" indent="0">
              <a:buNone/>
            </a:pPr>
            <a:r>
              <a:rPr lang="de-DE" sz="2000" dirty="0">
                <a:hlinkClick r:id="rId8" action="ppaction://hlinkfile"/>
              </a:rPr>
              <a:t>Screens</a:t>
            </a:r>
            <a:endParaRPr lang="de-DE" sz="2000" dirty="0"/>
          </a:p>
          <a:p>
            <a:pPr marL="109728" indent="0">
              <a:buNone/>
            </a:pPr>
            <a:endParaRPr lang="de-DE" sz="1200" dirty="0"/>
          </a:p>
          <a:p>
            <a:pPr marL="109728" indent="0">
              <a:buNone/>
            </a:pPr>
            <a:endParaRPr lang="de-DE" sz="1200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/>
          </a:bodyPr>
          <a:lstStyle/>
          <a:p>
            <a:r>
              <a:rPr lang="de-DE" sz="3200" dirty="0"/>
              <a:t>Zwei produktive Anwendungsfälle für </a:t>
            </a:r>
            <a:br>
              <a:rPr lang="de-DE" sz="3200" dirty="0"/>
            </a:br>
            <a:r>
              <a:rPr lang="de-DE" sz="3200" dirty="0"/>
              <a:t>Access Mobile :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10575" y="6124575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681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0895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de-DE" sz="2000" b="1" u="sng" dirty="0"/>
              <a:t>Variante 2 :</a:t>
            </a:r>
            <a:r>
              <a:rPr lang="de-DE" sz="2000" dirty="0"/>
              <a:t> WEG-Versammlung und Beschlussfassung kombiniert mit Online-Abstimmung  </a:t>
            </a:r>
          </a:p>
          <a:p>
            <a:pPr marL="109728" indent="0">
              <a:buNone/>
            </a:pPr>
            <a:endParaRPr lang="de-DE" sz="2000" dirty="0"/>
          </a:p>
          <a:p>
            <a:pPr marL="109728" indent="0">
              <a:buNone/>
            </a:pPr>
            <a:r>
              <a:rPr lang="de-DE" sz="2000" dirty="0"/>
              <a:t>Einsatz einer mobilen </a:t>
            </a:r>
            <a:r>
              <a:rPr lang="de-DE" sz="2000" dirty="0">
                <a:hlinkClick r:id="rId6" action="ppaction://hlinkfile"/>
              </a:rPr>
              <a:t>Access Hauptanwendung</a:t>
            </a:r>
            <a:r>
              <a:rPr lang="de-DE" sz="2000" dirty="0"/>
              <a:t> (Remote-App) mit zusätzlicher </a:t>
            </a:r>
            <a:r>
              <a:rPr lang="de-DE" sz="2000" dirty="0">
                <a:hlinkClick r:id="rId7" action="ppaction://hlinkfile"/>
              </a:rPr>
              <a:t>Access Nebenanwendung</a:t>
            </a:r>
            <a:r>
              <a:rPr lang="de-DE" sz="2000" dirty="0"/>
              <a:t> (Remote-App im Browser). </a:t>
            </a:r>
          </a:p>
          <a:p>
            <a:pPr marL="109728" indent="0">
              <a:buNone/>
            </a:pPr>
            <a:endParaRPr lang="de-DE" sz="2000" dirty="0"/>
          </a:p>
          <a:p>
            <a:pPr marL="109728" indent="0">
              <a:buNone/>
            </a:pPr>
            <a:r>
              <a:rPr lang="de-DE" sz="2000" dirty="0"/>
              <a:t>Die Access Hauptanwendung (Beschlussfassung) ist nur innerhalb der Organisation für berechtigte Benutzer zugänglich (Verwalter). Die Nebenanwendung (Abstimmungstool) wird Außenstehenden zugänglich gemacht (Eigentümer mit Zugangsdaten).</a:t>
            </a:r>
          </a:p>
          <a:p>
            <a:pPr marL="109728" indent="0">
              <a:buNone/>
            </a:pPr>
            <a:endParaRPr lang="de-DE" sz="2000" dirty="0"/>
          </a:p>
          <a:p>
            <a:pPr marL="109728" indent="0">
              <a:buNone/>
            </a:pPr>
            <a:r>
              <a:rPr lang="de-DE" sz="2000" dirty="0">
                <a:hlinkClick r:id="rId8" action="ppaction://hlinkfile"/>
              </a:rPr>
              <a:t>Screens</a:t>
            </a:r>
            <a:endParaRPr lang="de-DE" sz="2000" dirty="0"/>
          </a:p>
          <a:p>
            <a:pPr marL="109728" indent="0">
              <a:buNone/>
            </a:pPr>
            <a:endParaRPr lang="de-DE" sz="1200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/>
          </a:bodyPr>
          <a:lstStyle/>
          <a:p>
            <a:r>
              <a:rPr lang="de-DE" sz="3200" dirty="0"/>
              <a:t>Zwei produktive Anwendungsfälle für </a:t>
            </a:r>
            <a:br>
              <a:rPr lang="de-DE" sz="3200" dirty="0"/>
            </a:br>
            <a:r>
              <a:rPr lang="de-DE" sz="3200" dirty="0"/>
              <a:t>Access Mobile :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10575" y="6124575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180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08959"/>
          </a:xfrm>
        </p:spPr>
        <p:txBody>
          <a:bodyPr>
            <a:noAutofit/>
          </a:bodyPr>
          <a:lstStyle/>
          <a:p>
            <a:r>
              <a:rPr lang="de-DE" sz="2000" dirty="0"/>
              <a:t>Generell wird ein von außen erreichbarer Terminalserver benötigt. </a:t>
            </a:r>
          </a:p>
          <a:p>
            <a:endParaRPr lang="de-DE" sz="2000" dirty="0"/>
          </a:p>
          <a:p>
            <a:r>
              <a:rPr lang="de-DE" sz="2000" dirty="0"/>
              <a:t>Zur Bereitstellung einer Access Anwendung als Remote-App und/oder einer Access-Anwendung im Browser benötigt man die Microsoft Remote-Desktop-Services, Citrix oder </a:t>
            </a:r>
            <a:r>
              <a:rPr lang="de-DE" sz="2000" dirty="0" err="1"/>
              <a:t>TSplus</a:t>
            </a:r>
            <a:r>
              <a:rPr lang="de-DE" sz="2000" dirty="0"/>
              <a:t>.</a:t>
            </a:r>
          </a:p>
          <a:p>
            <a:pPr marL="109728" indent="0">
              <a:buNone/>
            </a:pPr>
            <a:endParaRPr lang="de-DE" sz="2000" dirty="0"/>
          </a:p>
          <a:p>
            <a:pPr marL="109728" indent="0">
              <a:buNone/>
            </a:pPr>
            <a:r>
              <a:rPr lang="de-DE" sz="2000" u="sng" dirty="0"/>
              <a:t>Kosten :</a:t>
            </a:r>
          </a:p>
          <a:p>
            <a:pPr marL="109728" indent="0">
              <a:buNone/>
            </a:pPr>
            <a:endParaRPr lang="de-DE" sz="2000" dirty="0"/>
          </a:p>
          <a:p>
            <a:pPr marL="109728" indent="0">
              <a:buNone/>
            </a:pPr>
            <a:r>
              <a:rPr lang="de-DE" sz="2000" dirty="0"/>
              <a:t>Ein VPS wird bei </a:t>
            </a:r>
            <a:r>
              <a:rPr lang="de-DE" sz="2000" dirty="0" err="1"/>
              <a:t>Contabo</a:t>
            </a:r>
            <a:r>
              <a:rPr lang="de-DE" sz="2000" dirty="0"/>
              <a:t> für 12,60 EUR netto im Monat angeboten (4 Kerne, 8 GB RAM, 200 GB SSD). </a:t>
            </a:r>
            <a:br>
              <a:rPr lang="de-DE" sz="2000" dirty="0"/>
            </a:br>
            <a:endParaRPr lang="de-DE" sz="2000" dirty="0"/>
          </a:p>
          <a:p>
            <a:pPr marL="109728" indent="0">
              <a:buNone/>
            </a:pPr>
            <a:r>
              <a:rPr lang="de-DE" sz="2000" dirty="0"/>
              <a:t>Dazu kommen Kosten für die RDP-CAL und für </a:t>
            </a:r>
            <a:r>
              <a:rPr lang="de-DE" sz="2000" dirty="0" err="1"/>
              <a:t>Tsplus</a:t>
            </a:r>
            <a:r>
              <a:rPr lang="de-DE" sz="2000" dirty="0"/>
              <a:t> (einmalig ca. 180 – 290 EUR, je nach Ausführung).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/>
          </a:bodyPr>
          <a:lstStyle/>
          <a:p>
            <a:r>
              <a:rPr lang="de-DE" sz="3200" dirty="0"/>
              <a:t>Was wird benötigt und welche Kosten entstehen ?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10575" y="6124575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103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35BADCE-CCAB-49F9-8DBC-FA4A79ADA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802"/>
            <a:ext cx="8229600" cy="1160958"/>
          </a:xfrm>
        </p:spPr>
        <p:txBody>
          <a:bodyPr>
            <a:normAutofit fontScale="90000"/>
          </a:bodyPr>
          <a:lstStyle/>
          <a:p>
            <a:r>
              <a:rPr lang="de-DE" sz="2400" u="sng" dirty="0"/>
              <a:t>Novalis</a:t>
            </a:r>
            <a:r>
              <a:rPr lang="de-DE" sz="2400" b="1" i="0" u="sng" baseline="30000" dirty="0">
                <a:solidFill>
                  <a:srgbClr val="000000"/>
                </a:solidFill>
                <a:effectLst/>
              </a:rPr>
              <a:t>® </a:t>
            </a:r>
            <a:r>
              <a:rPr lang="de-DE" sz="2400" u="sng" dirty="0"/>
              <a:t>Software </a:t>
            </a:r>
            <a:r>
              <a:rPr lang="de-DE" sz="1200" u="sng" dirty="0"/>
              <a:t>(komplette Suite für den Immobilienverwalter) :</a:t>
            </a:r>
            <a:br>
              <a:rPr lang="de-DE" sz="2400" u="sng" dirty="0"/>
            </a:br>
            <a:br>
              <a:rPr lang="de-DE" sz="400" u="sng" dirty="0"/>
            </a:br>
            <a:r>
              <a:rPr lang="de-DE" sz="1300" dirty="0"/>
              <a:t>- WEG-Versammlung und Beschlussfassung (Präsenz-, Hybrid- und Online-Versammlungen)</a:t>
            </a:r>
            <a:br>
              <a:rPr lang="de-DE" sz="1300" dirty="0"/>
            </a:br>
            <a:r>
              <a:rPr lang="de-DE" sz="1300" dirty="0"/>
              <a:t>- Haus- und Mietverwaltung</a:t>
            </a:r>
            <a:br>
              <a:rPr lang="de-DE" sz="1300" dirty="0"/>
            </a:br>
            <a:r>
              <a:rPr lang="de-DE" sz="1300" dirty="0"/>
              <a:t>- </a:t>
            </a:r>
            <a:r>
              <a:rPr lang="de-DE" sz="1300" dirty="0" err="1"/>
              <a:t>DokuWork</a:t>
            </a:r>
            <a:r>
              <a:rPr lang="de-DE" sz="1300" dirty="0"/>
              <a:t> (CRM und Dokumenten-Management, Telefonie, Fakturierung und Bilddatenbank)</a:t>
            </a:r>
            <a:br>
              <a:rPr lang="de-DE" sz="1300" dirty="0"/>
            </a:br>
            <a:r>
              <a:rPr lang="de-DE" sz="1300" dirty="0"/>
              <a:t>- Online-Portal zur Dokumentenbereitstellung für zugangsberechtigte Personen </a:t>
            </a:r>
          </a:p>
        </p:txBody>
      </p:sp>
      <p:pic>
        <p:nvPicPr>
          <p:cNvPr id="5" name="Grafik 4" descr="Ein Bild, das Text, Elektronik, Screenshot, Software enthält.&#10;&#10;Automatisch generierte Beschreibung">
            <a:extLst>
              <a:ext uri="{FF2B5EF4-FFF2-40B4-BE49-F238E27FC236}">
                <a16:creationId xmlns:a16="http://schemas.microsoft.com/office/drawing/2014/main" id="{29A7922A-DB67-9620-EFD8-BC45487CD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112"/>
            <a:ext cx="9144000" cy="544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747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414</Words>
  <Application>Microsoft Office PowerPoint</Application>
  <PresentationFormat>Bildschirmpräsentation (4:3)</PresentationFormat>
  <Paragraphs>58</Paragraphs>
  <Slides>6</Slides>
  <Notes>6</Notes>
  <HiddenSlides>0</HiddenSlides>
  <MMClips>5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2" baseType="lpstr">
      <vt:lpstr>Calibri</vt:lpstr>
      <vt:lpstr>Lucida Sans Unicode</vt:lpstr>
      <vt:lpstr>Verdana</vt:lpstr>
      <vt:lpstr>Wingdings 2</vt:lpstr>
      <vt:lpstr>Wingdings 3</vt:lpstr>
      <vt:lpstr>Deimos</vt:lpstr>
      <vt:lpstr>PowerPoint-Präsentation</vt:lpstr>
      <vt:lpstr>Einige Varianten zur Bereitstellung von  Microsoft Access Mobile Anwendungen :</vt:lpstr>
      <vt:lpstr>Zwei produktive Anwendungsfälle für  Access Mobile :</vt:lpstr>
      <vt:lpstr>Zwei produktive Anwendungsfälle für  Access Mobile :</vt:lpstr>
      <vt:lpstr>Was wird benötigt und welche Kosten entstehen ?</vt:lpstr>
      <vt:lpstr>Novalis® Software (komplette Suite für den Immobilienverwalter) :  - WEG-Versammlung und Beschlussfassung (Präsenz-, Hybrid- und Online-Versammlungen) - Haus- und Mietverwaltung - DokuWork (CRM und Dokumenten-Management, Telefonie, Fakturierung und Bilddatenbank) - Online-Portal zur Dokumentenbereitstellung für zugangsberechtigte Personen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Wofür benötigt der KFZ- Handel ein spezielles Softwaresystem ?</dc:title>
  <dc:creator>SK</dc:creator>
  <cp:lastModifiedBy>Stephan Kraft</cp:lastModifiedBy>
  <cp:revision>210</cp:revision>
  <dcterms:created xsi:type="dcterms:W3CDTF">2019-01-02T10:41:16Z</dcterms:created>
  <dcterms:modified xsi:type="dcterms:W3CDTF">2023-10-14T05:30:34Z</dcterms:modified>
</cp:coreProperties>
</file>