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277" r:id="rId3"/>
    <p:sldId id="282" r:id="rId4"/>
    <p:sldId id="278" r:id="rId5"/>
    <p:sldId id="279" r:id="rId6"/>
    <p:sldId id="280" r:id="rId7"/>
    <p:sldId id="283" r:id="rId8"/>
    <p:sldId id="281" r:id="rId9"/>
    <p:sldId id="258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550" autoAdjust="0"/>
    <p:restoredTop sz="94623" autoAdjust="0"/>
  </p:normalViewPr>
  <p:slideViewPr>
    <p:cSldViewPr>
      <p:cViewPr>
        <p:scale>
          <a:sx n="52" d="100"/>
          <a:sy n="52" d="100"/>
        </p:scale>
        <p:origin x="53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2A313-1D5B-4AE8-B9CB-AAC0AFD222A6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B3C66-A37C-4926-BC19-998A60A287C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4710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B3C66-A37C-4926-BC19-998A60A287C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0399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684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68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35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412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872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491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1B3C66-A37C-4926-BC19-998A60A287C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719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1B3C66-A37C-4926-BC19-998A60A287C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1459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winkliges Dreieck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/>
              <a:t>Formatvorlage des Untertitelmasters durch Klicken bearbeiten</a:t>
            </a:r>
            <a:endParaRPr kumimoji="0" lang="en-US"/>
          </a:p>
        </p:txBody>
      </p:sp>
      <p:grpSp>
        <p:nvGrpSpPr>
          <p:cNvPr id="2" name="Gruppieren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ihand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8" name="Freihand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1" name="Freihand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sz="1800"/>
            </a:p>
          </p:txBody>
        </p:sp>
        <p:cxnSp>
          <p:nvCxnSpPr>
            <p:cNvPr id="12" name="Gerade Verbindung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Eingekerbter Richtungspfeil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Eingekerbter Richtungspfeil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/>
              <a:t>Textmasterformat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/>
              <a:t>Textmasterformat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echtwinkliges Dreieck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Gerade Verbindung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ingekerbter Richtungspfeil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Eingekerbter Richtungspfeil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Rechtwinkliges Dreieck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5" name="Gerade Verbindung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/>
              <a:t>Textmasterformat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A481488-5E37-4285-9F03-CFF9AC888DB1}" type="datetimeFigureOut">
              <a:rPr lang="de-DE" smtClean="0"/>
              <a:t>13.10.2023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FB151C-4C40-4779-9A65-2BF16BA41C18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nkarl.com/" TargetMode="External"/><Relationship Id="rId3" Type="http://schemas.openxmlformats.org/officeDocument/2006/relationships/slideLayout" Target="../slideLayouts/slideLayout1.xml"/><Relationship Id="rId7" Type="http://schemas.openxmlformats.org/officeDocument/2006/relationships/hyperlink" Target="http://www.novalis-online.de/" TargetMode="Externa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http://www.dokuwork.com/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2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hyperlink" Target="https://www.novalis-online.de/" TargetMode="Externa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2.png"/><Relationship Id="rId2" Type="http://schemas.microsoft.com/office/2007/relationships/media" Target="../media/media2.wav"/><Relationship Id="rId1" Type="http://schemas.openxmlformats.org/officeDocument/2006/relationships/tags" Target="../tags/tag3.xml"/><Relationship Id="rId6" Type="http://schemas.openxmlformats.org/officeDocument/2006/relationships/hyperlink" Target="Screens_Speicherverbrauch_LAA" TargetMode="Externa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2.png"/><Relationship Id="rId2" Type="http://schemas.microsoft.com/office/2007/relationships/media" Target="../media/media2.wav"/><Relationship Id="rId1" Type="http://schemas.openxmlformats.org/officeDocument/2006/relationships/tags" Target="../tags/tag4.xml"/><Relationship Id="rId6" Type="http://schemas.openxmlformats.org/officeDocument/2006/relationships/hyperlink" Target="Screens_Novalis_Programme/101%20HVW%20RemoteApp.png" TargetMode="Externa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2.png"/><Relationship Id="rId2" Type="http://schemas.microsoft.com/office/2007/relationships/media" Target="../media/media2.wav"/><Relationship Id="rId1" Type="http://schemas.openxmlformats.org/officeDocument/2006/relationships/tags" Target="../tags/tag5.xml"/><Relationship Id="rId6" Type="http://schemas.openxmlformats.org/officeDocument/2006/relationships/hyperlink" Target="Access_Beispiel_Set%20LAA/Demo%20SetLaaToMSaccess.accdb" TargetMode="Externa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VB%20Projekt%20LAA" TargetMode="External"/><Relationship Id="rId3" Type="http://schemas.openxmlformats.org/officeDocument/2006/relationships/audio" Target="../media/media2.wav"/><Relationship Id="rId7" Type="http://schemas.openxmlformats.org/officeDocument/2006/relationships/hyperlink" Target="Screens_Set_LAA_Tool" TargetMode="External"/><Relationship Id="rId2" Type="http://schemas.microsoft.com/office/2007/relationships/media" Target="../media/media2.wav"/><Relationship Id="rId1" Type="http://schemas.openxmlformats.org/officeDocument/2006/relationships/tags" Target="../tags/tag6.xml"/><Relationship Id="rId6" Type="http://schemas.openxmlformats.org/officeDocument/2006/relationships/hyperlink" Target="Access_Beispiel_Set%20LAA/Prog/SetLaaToMSaccess.txt" TargetMode="Externa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2" Type="http://schemas.microsoft.com/office/2007/relationships/media" Target="../media/media2.wav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8F865F5-0255-42EE-8E5F-7DD4D8CA94A1}"/>
              </a:ext>
            </a:extLst>
          </p:cNvPr>
          <p:cNvSpPr txBox="1"/>
          <p:nvPr/>
        </p:nvSpPr>
        <p:spPr>
          <a:xfrm>
            <a:off x="5231905" y="4497634"/>
            <a:ext cx="68132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www.dokuwork.com</a:t>
            </a:r>
            <a:br>
              <a:rPr lang="de-DE" dirty="0">
                <a:solidFill>
                  <a:srgbClr val="0070C0"/>
                </a:solidFill>
              </a:rPr>
            </a:br>
            <a:endParaRPr lang="de-DE" sz="200" dirty="0">
              <a:solidFill>
                <a:srgbClr val="0070C0"/>
              </a:solidFill>
            </a:endParaRPr>
          </a:p>
          <a:p>
            <a:pPr algn="r"/>
            <a:r>
              <a:rPr lang="de-DE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www.novalis-online.de</a:t>
            </a:r>
            <a:endParaRPr lang="de-DE" dirty="0">
              <a:solidFill>
                <a:srgbClr val="0070C0"/>
              </a:solidFill>
            </a:endParaRPr>
          </a:p>
        </p:txBody>
      </p:sp>
      <p:pic>
        <p:nvPicPr>
          <p:cNvPr id="4" name="Grafik 3" descr="Ein Bild, das Text enthält.&#10;&#10;Automatisch generierte Beschreibung">
            <a:hlinkClick r:id="rId8"/>
            <a:extLst>
              <a:ext uri="{FF2B5EF4-FFF2-40B4-BE49-F238E27FC236}">
                <a16:creationId xmlns:a16="http://schemas.microsoft.com/office/drawing/2014/main" id="{2CEFCFB3-C932-46CA-8B13-05919E0B9C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538173"/>
            <a:ext cx="2114550" cy="104775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CAC4217-FB4B-440C-B41D-5413A9455FFA}"/>
              </a:ext>
            </a:extLst>
          </p:cNvPr>
          <p:cNvSpPr txBox="1"/>
          <p:nvPr/>
        </p:nvSpPr>
        <p:spPr>
          <a:xfrm>
            <a:off x="3575720" y="558924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2023</a:t>
            </a:r>
          </a:p>
        </p:txBody>
      </p:sp>
      <p:sp>
        <p:nvSpPr>
          <p:cNvPr id="14" name="Titel 6">
            <a:extLst>
              <a:ext uri="{FF2B5EF4-FFF2-40B4-BE49-F238E27FC236}">
                <a16:creationId xmlns:a16="http://schemas.microsoft.com/office/drawing/2014/main" id="{D4D154FE-913A-B9D3-F055-6E557912A1C7}"/>
              </a:ext>
            </a:extLst>
          </p:cNvPr>
          <p:cNvSpPr txBox="1">
            <a:spLocks/>
          </p:cNvSpPr>
          <p:nvPr/>
        </p:nvSpPr>
        <p:spPr>
          <a:xfrm>
            <a:off x="263352" y="53752"/>
            <a:ext cx="11014248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l"/>
            <a:r>
              <a:rPr lang="de-DE" sz="3200" dirty="0"/>
              <a:t>Large </a:t>
            </a:r>
            <a:r>
              <a:rPr lang="de-DE" sz="3200" dirty="0" err="1"/>
              <a:t>Address</a:t>
            </a:r>
            <a:r>
              <a:rPr lang="de-DE" sz="3200" dirty="0"/>
              <a:t> Aware (LAA) = 64 Bit light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AB816A5-76C9-F576-67D6-CAFDB9142D49}"/>
              </a:ext>
            </a:extLst>
          </p:cNvPr>
          <p:cNvSpPr txBox="1"/>
          <p:nvPr/>
        </p:nvSpPr>
        <p:spPr>
          <a:xfrm>
            <a:off x="146879" y="1532261"/>
            <a:ext cx="11898242" cy="351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de-DE" sz="2400" dirty="0">
                <a:solidFill>
                  <a:prstClr val="black"/>
                </a:solidFill>
                <a:latin typeface="Lucida Sans Unicode"/>
              </a:rPr>
              <a:t>Seit Jahren von Microsoft (auch) für Access angekündigt. Seit Jahren warten viele von uns sehnsüchtig darauf.</a:t>
            </a: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de-DE" sz="2200" dirty="0">
              <a:solidFill>
                <a:prstClr val="black"/>
              </a:solidFill>
              <a:latin typeface="Lucida Sans Unicode"/>
            </a:endParaRP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de-DE" sz="2400" b="1" dirty="0">
                <a:solidFill>
                  <a:prstClr val="black"/>
                </a:solidFill>
                <a:latin typeface="Lucida Sans Unicode"/>
              </a:rPr>
              <a:t>Jetzt endlich wird es (doch noch) wahr.</a:t>
            </a: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de-DE" sz="2400" dirty="0">
              <a:solidFill>
                <a:prstClr val="black"/>
              </a:solidFill>
              <a:latin typeface="Lucida Sans Unicode"/>
            </a:endParaRP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de-DE" sz="2400" dirty="0">
                <a:solidFill>
                  <a:prstClr val="black"/>
                </a:solidFill>
                <a:latin typeface="Lucida Sans Unicode"/>
              </a:rPr>
              <a:t>LAA für Microsoft Access ist in der Roadmap für November 2023 enthalten !</a:t>
            </a: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de-DE" sz="1200" dirty="0">
              <a:solidFill>
                <a:prstClr val="black"/>
              </a:solidFill>
              <a:latin typeface="Lucida Sans Unicode"/>
            </a:endParaRP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de-DE" sz="1200" dirty="0">
              <a:solidFill>
                <a:prstClr val="black"/>
              </a:solidFill>
              <a:latin typeface="Lucida Sans Unicode"/>
            </a:endParaRP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de-DE" sz="1200" dirty="0">
              <a:solidFill>
                <a:prstClr val="black"/>
              </a:solidFill>
              <a:latin typeface="Lucida Sans Unicode"/>
            </a:endParaRPr>
          </a:p>
          <a:p>
            <a:pPr marL="109728"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de-DE" dirty="0">
                <a:solidFill>
                  <a:prstClr val="black"/>
                </a:solidFill>
                <a:latin typeface="Lucida Sans Unicode"/>
              </a:rPr>
              <a:t>Referent : Stephan Kraft</a:t>
            </a:r>
          </a:p>
        </p:txBody>
      </p:sp>
    </p:spTree>
    <p:extLst>
      <p:ext uri="{BB962C8B-B14F-4D97-AF65-F5344CB8AC3E}">
        <p14:creationId xmlns:p14="http://schemas.microsoft.com/office/powerpoint/2010/main" val="18631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07368" y="1628800"/>
            <a:ext cx="11521280" cy="4792936"/>
          </a:xfrm>
        </p:spPr>
        <p:txBody>
          <a:bodyPr>
            <a:noAutofit/>
          </a:bodyPr>
          <a:lstStyle/>
          <a:p>
            <a:r>
              <a:rPr lang="de-DE" sz="2400" dirty="0"/>
              <a:t>LAA gibt es bereits für 32 Bit Word, Excel und Outlook</a:t>
            </a:r>
            <a:br>
              <a:rPr lang="de-DE" sz="2400" dirty="0"/>
            </a:br>
            <a:endParaRPr lang="de-DE" sz="2400" dirty="0"/>
          </a:p>
          <a:p>
            <a:r>
              <a:rPr lang="de-DE" sz="2400" dirty="0"/>
              <a:t>(Nur) für Access ist LAA bislang nicht verfügbar.</a:t>
            </a:r>
            <a:br>
              <a:rPr lang="de-DE" sz="2400" dirty="0"/>
            </a:br>
            <a:endParaRPr lang="de-DE" sz="2400" dirty="0"/>
          </a:p>
          <a:p>
            <a:r>
              <a:rPr lang="de-DE" sz="2400" dirty="0"/>
              <a:t>Überwiegend Access User/Entwickler entscheiden sich aktiv für die Nutzung der 32 </a:t>
            </a:r>
            <a:r>
              <a:rPr lang="de-DE" sz="2400" dirty="0" err="1"/>
              <a:t>bit</a:t>
            </a:r>
            <a:r>
              <a:rPr lang="de-DE" sz="2400" dirty="0"/>
              <a:t> Office Version (</a:t>
            </a:r>
            <a:r>
              <a:rPr lang="de-DE" sz="2400" dirty="0" err="1"/>
              <a:t>Runtime</a:t>
            </a:r>
            <a:r>
              <a:rPr lang="de-DE" sz="2400" dirty="0"/>
              <a:t>).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07368" y="269776"/>
            <a:ext cx="9803432" cy="1143000"/>
          </a:xfrm>
        </p:spPr>
        <p:txBody>
          <a:bodyPr>
            <a:normAutofit/>
          </a:bodyPr>
          <a:lstStyle/>
          <a:p>
            <a:r>
              <a:rPr lang="de-DE" sz="3200" dirty="0"/>
              <a:t>Warum LAA für Microsoft Access doch kommt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94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07368" y="1412777"/>
            <a:ext cx="11377264" cy="5008959"/>
          </a:xfrm>
        </p:spPr>
        <p:txBody>
          <a:bodyPr>
            <a:noAutofit/>
          </a:bodyPr>
          <a:lstStyle/>
          <a:p>
            <a:r>
              <a:rPr lang="de-DE" sz="2400" b="1" u="sng" dirty="0"/>
              <a:t>Problem für Microsoft :</a:t>
            </a:r>
            <a:r>
              <a:rPr lang="de-DE" sz="2400" dirty="0"/>
              <a:t> </a:t>
            </a:r>
            <a:br>
              <a:rPr lang="de-DE" sz="2400" dirty="0"/>
            </a:br>
            <a:br>
              <a:rPr lang="de-DE" sz="2400" dirty="0"/>
            </a:br>
            <a:r>
              <a:rPr lang="de-DE" sz="2400" dirty="0"/>
              <a:t>Mit der nächsten Access Version wird ein großer Teil der im Markt befindlichen 32 Bit Access-Anwendungen ohne LAA nicht mehr reibungslos funktionieren (d.h. die Speichermangelproblematik greift schon bei immer kleineren Access-Anwendungen).</a:t>
            </a:r>
            <a:br>
              <a:rPr lang="de-DE" sz="2400" dirty="0"/>
            </a:br>
            <a:br>
              <a:rPr lang="de-DE" sz="2400" dirty="0"/>
            </a:br>
            <a:r>
              <a:rPr lang="de-DE" sz="2400" dirty="0"/>
              <a:t>Zwei unserer vier Access-Hauptanwendungen (</a:t>
            </a:r>
            <a:r>
              <a:rPr lang="de-DE" sz="2400" dirty="0">
                <a:hlinkClick r:id="rId6"/>
              </a:rPr>
              <a:t>Novalis-Software</a:t>
            </a:r>
            <a:r>
              <a:rPr lang="de-DE" sz="2400" dirty="0"/>
              <a:t>) laufen unter 32 Bit Access 365 ohne LAA nicht mehr bzw. nur noch sehr eingeschränkt.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07368" y="269776"/>
            <a:ext cx="9803432" cy="1143000"/>
          </a:xfrm>
        </p:spPr>
        <p:txBody>
          <a:bodyPr>
            <a:normAutofit/>
          </a:bodyPr>
          <a:lstStyle/>
          <a:p>
            <a:r>
              <a:rPr lang="de-DE" sz="3200" dirty="0"/>
              <a:t>Warum LAA für Microsoft Access doch kommt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195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07368" y="1412777"/>
            <a:ext cx="11377264" cy="5008959"/>
          </a:xfrm>
        </p:spPr>
        <p:txBody>
          <a:bodyPr>
            <a:noAutofit/>
          </a:bodyPr>
          <a:lstStyle/>
          <a:p>
            <a:r>
              <a:rPr lang="de-DE" sz="2400" dirty="0"/>
              <a:t>LAA bringt (eingeschränkt) das Gleiche, wie 64 Bit.</a:t>
            </a:r>
          </a:p>
          <a:p>
            <a:endParaRPr lang="de-DE" sz="2000" b="1" dirty="0"/>
          </a:p>
          <a:p>
            <a:r>
              <a:rPr lang="de-DE" sz="2400" b="1" dirty="0"/>
              <a:t>Bessere Performance</a:t>
            </a:r>
            <a:r>
              <a:rPr lang="de-DE" sz="2400" dirty="0"/>
              <a:t> (mehr Daten können in den RAM geladen und dort gehalten werden, ähnlich wie bei den 64 </a:t>
            </a:r>
            <a:r>
              <a:rPr lang="de-DE" sz="2400" dirty="0" err="1"/>
              <a:t>bit</a:t>
            </a:r>
            <a:r>
              <a:rPr lang="de-DE" sz="2400" dirty="0"/>
              <a:t> Anwendungen).</a:t>
            </a:r>
          </a:p>
          <a:p>
            <a:endParaRPr lang="de-DE" sz="1200" dirty="0"/>
          </a:p>
          <a:p>
            <a:r>
              <a:rPr lang="de-DE" sz="2400" b="1" dirty="0"/>
              <a:t>Höhere Stabilität</a:t>
            </a:r>
            <a:r>
              <a:rPr lang="de-DE" sz="2400" dirty="0"/>
              <a:t> (keine bzw. viel weniger Crashs wegen Speichermangel).</a:t>
            </a:r>
          </a:p>
          <a:p>
            <a:endParaRPr lang="de-DE" sz="1200" dirty="0"/>
          </a:p>
          <a:p>
            <a:r>
              <a:rPr lang="de-DE" sz="2400" b="1" dirty="0"/>
              <a:t>Komplexanwendungen</a:t>
            </a:r>
            <a:r>
              <a:rPr lang="de-DE" sz="2400" dirty="0"/>
              <a:t> werden durch LAA unter Access 365 erst lauffähig.</a:t>
            </a:r>
          </a:p>
          <a:p>
            <a:endParaRPr lang="de-DE" sz="1200" dirty="0"/>
          </a:p>
          <a:p>
            <a:r>
              <a:rPr lang="de-DE" sz="2400" dirty="0"/>
              <a:t>LAA ist Office </a:t>
            </a:r>
            <a:r>
              <a:rPr lang="de-DE" sz="2400" b="1" dirty="0"/>
              <a:t>64 Bit "light"</a:t>
            </a:r>
            <a:r>
              <a:rPr lang="de-DE" sz="2400" dirty="0"/>
              <a:t> (32 Bit mit 2GB + 32 Bit mit weiteren 2GB = 32 Bit 4 GB).</a:t>
            </a:r>
          </a:p>
          <a:p>
            <a:endParaRPr lang="de-DE" sz="1200" dirty="0"/>
          </a:p>
          <a:p>
            <a:r>
              <a:rPr lang="de-DE" sz="2000" dirty="0">
                <a:hlinkClick r:id="rId6" action="ppaction://hlinkfile"/>
              </a:rPr>
              <a:t>Screens zum Speicherverbrauch der 32 Bit Office-Anwendungen</a:t>
            </a:r>
            <a:endParaRPr lang="de-DE" sz="20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07368" y="269776"/>
            <a:ext cx="9803432" cy="1143000"/>
          </a:xfrm>
        </p:spPr>
        <p:txBody>
          <a:bodyPr>
            <a:normAutofit/>
          </a:bodyPr>
          <a:lstStyle/>
          <a:p>
            <a:r>
              <a:rPr lang="de-DE" sz="3200" dirty="0"/>
              <a:t>Was bringt LAA ?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681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35360" y="1412777"/>
            <a:ext cx="11593288" cy="5008959"/>
          </a:xfrm>
        </p:spPr>
        <p:txBody>
          <a:bodyPr>
            <a:normAutofit lnSpcReduction="10000"/>
          </a:bodyPr>
          <a:lstStyle/>
          <a:p>
            <a:r>
              <a:rPr lang="de-DE" sz="2400" dirty="0"/>
              <a:t>Office 32 Bit wird nach meiner Einschätzung innerhalb der nächsten 10 Jahre eingestellt.</a:t>
            </a:r>
            <a:br>
              <a:rPr lang="de-DE" sz="2400" dirty="0"/>
            </a:br>
            <a:endParaRPr lang="de-DE" sz="2400" dirty="0"/>
          </a:p>
          <a:p>
            <a:r>
              <a:rPr lang="de-DE" sz="2400" dirty="0"/>
              <a:t>Bis dahin muss sich der Access Entwickler (weiter) damit herumschlagen, ob 32 oder 64 Bit Office installiert ist.</a:t>
            </a:r>
          </a:p>
          <a:p>
            <a:endParaRPr lang="de-DE" sz="2400" dirty="0"/>
          </a:p>
          <a:p>
            <a:r>
              <a:rPr lang="de-DE" sz="2400" dirty="0"/>
              <a:t>Wann immer möglich, sollte man neue Access-Anwendungen in 64 Bit entwickeln (=zukunftssicher).</a:t>
            </a:r>
          </a:p>
          <a:p>
            <a:endParaRPr lang="de-DE" sz="2400" dirty="0"/>
          </a:p>
          <a:p>
            <a:r>
              <a:rPr lang="de-DE" sz="2400" dirty="0"/>
              <a:t>Spätestens, wenn 32 Bit Office abgekündigt wird, ist die Migration unumgänglich (im Gegenzug entfällt aber der 32/64 Bit Konflikt).</a:t>
            </a:r>
          </a:p>
          <a:p>
            <a:endParaRPr lang="de-DE" sz="2400" dirty="0"/>
          </a:p>
          <a:p>
            <a:r>
              <a:rPr lang="de-DE" sz="2400" dirty="0"/>
              <a:t>In Konfliktfällen </a:t>
            </a:r>
            <a:r>
              <a:rPr lang="de-DE" sz="2400" dirty="0">
                <a:hlinkClick r:id="rId6" action="ppaction://hlinkfile"/>
              </a:rPr>
              <a:t>Remote-App</a:t>
            </a:r>
            <a:r>
              <a:rPr lang="de-DE" sz="2400" dirty="0"/>
              <a:t> bereitstellen.</a:t>
            </a:r>
          </a:p>
          <a:p>
            <a:endParaRPr lang="de-DE" sz="2400" dirty="0"/>
          </a:p>
          <a:p>
            <a:endParaRPr lang="de-DE" sz="24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35360" y="269776"/>
            <a:ext cx="987544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LAA ist eine Brückentechnologie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103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35360" y="1412777"/>
            <a:ext cx="11737304" cy="5008959"/>
          </a:xfrm>
        </p:spPr>
        <p:txBody>
          <a:bodyPr>
            <a:noAutofit/>
          </a:bodyPr>
          <a:lstStyle/>
          <a:p>
            <a:r>
              <a:rPr lang="de-DE" sz="2400" dirty="0"/>
              <a:t>Die LAA-Unterstützung von Microsoft nur für die neueste Access Version</a:t>
            </a:r>
          </a:p>
          <a:p>
            <a:endParaRPr lang="de-DE" sz="2400" dirty="0"/>
          </a:p>
          <a:p>
            <a:r>
              <a:rPr lang="de-DE" sz="2400" dirty="0"/>
              <a:t>Bei Komplexanwendungen immer prüfen, ob LAA aktiv ist. </a:t>
            </a:r>
          </a:p>
          <a:p>
            <a:pPr marL="109728" indent="0">
              <a:buNone/>
            </a:pPr>
            <a:endParaRPr lang="de-DE" sz="2400" dirty="0"/>
          </a:p>
          <a:p>
            <a:pPr marL="109728" indent="0">
              <a:buNone/>
            </a:pPr>
            <a:r>
              <a:rPr lang="de-DE" sz="2400" b="1" u="sng" dirty="0"/>
              <a:t>Einsatzweise des Tools auf Clients:</a:t>
            </a:r>
          </a:p>
          <a:p>
            <a:pPr marL="109728" indent="0">
              <a:buNone/>
            </a:pPr>
            <a:endParaRPr lang="de-DE" sz="2400" dirty="0"/>
          </a:p>
          <a:p>
            <a:r>
              <a:rPr lang="de-DE" sz="2400" dirty="0"/>
              <a:t>Das Tool lässt sich wahlweise aus Access heraus steuern (Parameter in Kommandozeile) oder alternativ komplett „autark“.</a:t>
            </a:r>
          </a:p>
          <a:p>
            <a:endParaRPr lang="de-DE" sz="2400" dirty="0"/>
          </a:p>
          <a:p>
            <a:r>
              <a:rPr lang="de-DE" sz="2400" dirty="0"/>
              <a:t>Die (Bedarfs-)Steuerung über Access prüft Speichers (in Access) und löst ggf. den Kommandozeilenstart aus. Siehe </a:t>
            </a:r>
            <a:r>
              <a:rPr lang="de-DE" sz="2400" dirty="0">
                <a:hlinkClick r:id="rId6" action="ppaction://hlinkfile"/>
              </a:rPr>
              <a:t>Beispieldatenbank</a:t>
            </a:r>
            <a:r>
              <a:rPr lang="de-DE" sz="2400" dirty="0"/>
              <a:t>.  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35360" y="269776"/>
            <a:ext cx="987544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Warum noch SetLAAtoMSaccess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271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35360" y="1412777"/>
            <a:ext cx="11737304" cy="5008959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de-DE" sz="2400" b="1" u="sng" dirty="0"/>
              <a:t>Einsatzweise des Tools auf Terminalserver:</a:t>
            </a:r>
          </a:p>
          <a:p>
            <a:pPr marL="109728" indent="0">
              <a:buNone/>
            </a:pPr>
            <a:endParaRPr lang="de-DE" sz="2400" dirty="0"/>
          </a:p>
          <a:p>
            <a:r>
              <a:rPr lang="de-DE" sz="2400" dirty="0"/>
              <a:t>Die „autarke“ Ausführung von „SetLAAtoMSaccess.exe“ greift auf die Einstellungen der gleichnamigen Textdatei zu. </a:t>
            </a:r>
          </a:p>
          <a:p>
            <a:endParaRPr lang="de-DE" sz="2400" dirty="0"/>
          </a:p>
          <a:p>
            <a:r>
              <a:rPr lang="de-DE" sz="2400" dirty="0"/>
              <a:t>In der </a:t>
            </a:r>
            <a:r>
              <a:rPr lang="de-DE" sz="2400" dirty="0">
                <a:hlinkClick r:id="rId6" action="ppaction://hlinkfile"/>
              </a:rPr>
              <a:t>Textdatei</a:t>
            </a:r>
            <a:r>
              <a:rPr lang="de-DE" sz="2400" dirty="0"/>
              <a:t> ist festgelegt, ob der Vorgang „Silent“ erfolgt oder ob Warn- und Infohinweise erscheinen und welche Access Versionen geprüft/gesetzt werden.</a:t>
            </a:r>
          </a:p>
          <a:p>
            <a:endParaRPr lang="de-DE" sz="2400" dirty="0"/>
          </a:p>
          <a:p>
            <a:r>
              <a:rPr lang="de-DE" sz="2400" dirty="0">
                <a:hlinkClick r:id="rId7" action="ppaction://hlinkfile"/>
              </a:rPr>
              <a:t>Screens zum Ablauf des LAA-Vorgangs</a:t>
            </a:r>
            <a:endParaRPr lang="de-DE" sz="2400" dirty="0"/>
          </a:p>
          <a:p>
            <a:r>
              <a:rPr lang="de-DE" sz="2400" dirty="0">
                <a:hlinkClick r:id="rId8" action="ppaction://hlinkfile"/>
              </a:rPr>
              <a:t>VB Projekt</a:t>
            </a:r>
            <a:endParaRPr lang="de-DE" sz="2400" dirty="0"/>
          </a:p>
          <a:p>
            <a:br>
              <a:rPr lang="de-DE" sz="2400" dirty="0"/>
            </a:br>
            <a:endParaRPr lang="de-DE" sz="24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35360" y="269776"/>
            <a:ext cx="987544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SetLAAtoMSaccess automatisiert: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685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35360" y="1412777"/>
            <a:ext cx="11665296" cy="5008959"/>
          </a:xfrm>
        </p:spPr>
        <p:txBody>
          <a:bodyPr>
            <a:normAutofit/>
          </a:bodyPr>
          <a:lstStyle/>
          <a:p>
            <a:r>
              <a:rPr lang="de-DE" sz="2400" dirty="0"/>
              <a:t>Es gibt ein weiteres (ähnliches) Tool, mit dem sich LAA in Access aktivieren lässt.</a:t>
            </a:r>
          </a:p>
          <a:p>
            <a:endParaRPr lang="de-DE" sz="2400" dirty="0"/>
          </a:p>
          <a:p>
            <a:r>
              <a:rPr lang="de-DE" sz="2400" dirty="0"/>
              <a:t>Der Bezug des Tools ist bei Andre´ möglich.</a:t>
            </a:r>
          </a:p>
          <a:p>
            <a:endParaRPr lang="de-DE" sz="2400" dirty="0"/>
          </a:p>
          <a:p>
            <a:r>
              <a:rPr lang="de-DE" sz="2400" dirty="0"/>
              <a:t>In Access lässt sich die Funktionalität nur mittels </a:t>
            </a:r>
            <a:r>
              <a:rPr lang="de-DE" sz="2400" dirty="0" err="1"/>
              <a:t>AddOn</a:t>
            </a:r>
            <a:r>
              <a:rPr lang="de-DE" sz="2400" dirty="0"/>
              <a:t>-Einbindung bereitstellen.</a:t>
            </a:r>
            <a:br>
              <a:rPr lang="de-DE" sz="2400" dirty="0"/>
            </a:br>
            <a:endParaRPr lang="de-DE" sz="2400" dirty="0"/>
          </a:p>
          <a:p>
            <a:r>
              <a:rPr lang="de-DE" sz="2400" dirty="0"/>
              <a:t>„Autarke“ Ausführung (jeden Tag als Aufgabe) ist möglich.</a:t>
            </a:r>
          </a:p>
          <a:p>
            <a:endParaRPr lang="de-DE" sz="2400" dirty="0"/>
          </a:p>
          <a:p>
            <a:r>
              <a:rPr lang="de-DE" sz="2400" dirty="0"/>
              <a:t>Der Quellcode wird nicht offengelegt.</a:t>
            </a:r>
          </a:p>
          <a:p>
            <a:endParaRPr lang="de-DE" sz="2000" dirty="0"/>
          </a:p>
          <a:p>
            <a:endParaRPr lang="de-DE" sz="2000" dirty="0"/>
          </a:p>
          <a:p>
            <a:pPr marL="109728" indent="0">
              <a:buNone/>
            </a:pPr>
            <a:endParaRPr lang="de-DE" sz="1200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335360" y="215900"/>
            <a:ext cx="9875440" cy="1143000"/>
          </a:xfrm>
        </p:spPr>
        <p:txBody>
          <a:bodyPr>
            <a:normAutofit/>
          </a:bodyPr>
          <a:lstStyle/>
          <a:p>
            <a:r>
              <a:rPr lang="de-DE" sz="3200" dirty="0"/>
              <a:t>LAA Tool von </a:t>
            </a:r>
            <a:r>
              <a:rPr lang="de-DE" sz="3200" dirty="0" err="1"/>
              <a:t>Andre´Minhorst</a:t>
            </a:r>
            <a:r>
              <a:rPr lang="de-DE" sz="3200" dirty="0"/>
              <a:t> :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34576" y="6124576"/>
            <a:ext cx="517525" cy="517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25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35BADCE-CCAB-49F9-8DBC-FA4A79ADA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07802"/>
            <a:ext cx="8229600" cy="1160958"/>
          </a:xfrm>
        </p:spPr>
        <p:txBody>
          <a:bodyPr>
            <a:normAutofit fontScale="90000"/>
          </a:bodyPr>
          <a:lstStyle/>
          <a:p>
            <a:r>
              <a:rPr lang="de-DE" sz="2400" u="sng" dirty="0"/>
              <a:t>Novalis</a:t>
            </a:r>
            <a:r>
              <a:rPr lang="de-DE" sz="2400" u="sng" baseline="30000" dirty="0">
                <a:solidFill>
                  <a:srgbClr val="000000"/>
                </a:solidFill>
                <a:effectLst/>
              </a:rPr>
              <a:t>® </a:t>
            </a:r>
            <a:r>
              <a:rPr lang="de-DE" sz="2400" u="sng" dirty="0"/>
              <a:t>Software </a:t>
            </a:r>
            <a:r>
              <a:rPr lang="de-DE" sz="1200" u="sng" dirty="0"/>
              <a:t>(komplette Suite für den Immobilienverwalter) :</a:t>
            </a:r>
            <a:br>
              <a:rPr lang="de-DE" sz="2400" u="sng" dirty="0"/>
            </a:br>
            <a:br>
              <a:rPr lang="de-DE" sz="400" u="sng" dirty="0"/>
            </a:br>
            <a:r>
              <a:rPr lang="de-DE" sz="1300" dirty="0"/>
              <a:t>- WEG-Versammlung und Beschlussfassung (Präsenz-, Hybrid- und Online-Versammlungen)</a:t>
            </a:r>
            <a:br>
              <a:rPr lang="de-DE" sz="1300" dirty="0"/>
            </a:br>
            <a:r>
              <a:rPr lang="de-DE" sz="1300" dirty="0"/>
              <a:t>- Haus- und Mietverwaltung</a:t>
            </a:r>
            <a:br>
              <a:rPr lang="de-DE" sz="1300" dirty="0"/>
            </a:br>
            <a:r>
              <a:rPr lang="de-DE" sz="1300" dirty="0"/>
              <a:t>- </a:t>
            </a:r>
            <a:r>
              <a:rPr lang="de-DE" sz="1300" dirty="0" err="1"/>
              <a:t>DokuWork</a:t>
            </a:r>
            <a:r>
              <a:rPr lang="de-DE" sz="1300" dirty="0"/>
              <a:t> (CRM und Dokumenten-Management, Telefonie, Fakturierung und Bilddatenbank)</a:t>
            </a:r>
            <a:br>
              <a:rPr lang="de-DE" sz="1300" dirty="0"/>
            </a:br>
            <a:r>
              <a:rPr lang="de-DE" sz="1300" dirty="0"/>
              <a:t>- Online-Portal zur Dokumentenbereitstellung für zugangsberechtigte Personen </a:t>
            </a:r>
          </a:p>
        </p:txBody>
      </p:sp>
      <p:pic>
        <p:nvPicPr>
          <p:cNvPr id="5" name="Grafik 4" descr="Ein Bild, das Text, Elektronik, Screenshot, Software enthält.&#10;&#10;Automatisch generierte Beschreibung">
            <a:extLst>
              <a:ext uri="{FF2B5EF4-FFF2-40B4-BE49-F238E27FC236}">
                <a16:creationId xmlns:a16="http://schemas.microsoft.com/office/drawing/2014/main" id="{29A7922A-DB67-9620-EFD8-BC45487CD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71112"/>
            <a:ext cx="9144000" cy="544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747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0.9|1|1|0.9|1|0.8|0.9|0.9|0.9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imos">
  <a:themeElements>
    <a:clrScheme name="Deimo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642</Words>
  <Application>Microsoft Office PowerPoint</Application>
  <PresentationFormat>Breitbild</PresentationFormat>
  <Paragraphs>82</Paragraphs>
  <Slides>9</Slides>
  <Notes>9</Notes>
  <HiddenSlides>0</HiddenSlides>
  <MMClips>8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Calibri</vt:lpstr>
      <vt:lpstr>Lucida Sans Unicode</vt:lpstr>
      <vt:lpstr>Verdana</vt:lpstr>
      <vt:lpstr>Wingdings 2</vt:lpstr>
      <vt:lpstr>Wingdings 3</vt:lpstr>
      <vt:lpstr>Deimos</vt:lpstr>
      <vt:lpstr>PowerPoint-Präsentation</vt:lpstr>
      <vt:lpstr>Warum LAA für Microsoft Access doch kommt :</vt:lpstr>
      <vt:lpstr>Warum LAA für Microsoft Access doch kommt :</vt:lpstr>
      <vt:lpstr>Was bringt LAA ?</vt:lpstr>
      <vt:lpstr>LAA ist eine Brückentechnologie :</vt:lpstr>
      <vt:lpstr>Warum noch SetLAAtoMSaccess :</vt:lpstr>
      <vt:lpstr>SetLAAtoMSaccess automatisiert:</vt:lpstr>
      <vt:lpstr>LAA Tool von Andre´Minhorst :</vt:lpstr>
      <vt:lpstr>Novalis® Software (komplette Suite für den Immobilienverwalter) :  - WEG-Versammlung und Beschlussfassung (Präsenz-, Hybrid- und Online-Versammlungen) - Haus- und Mietverwaltung - DokuWork (CRM und Dokumenten-Management, Telefonie, Fakturierung und Bilddatenbank) - Online-Portal zur Dokumentenbereitstellung für zugangsberechtigte Personen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Wofür benötigt der KFZ- Handel ein spezielles Softwaresystem ?</dc:title>
  <dc:creator>SK</dc:creator>
  <cp:lastModifiedBy>Stephan Kraft</cp:lastModifiedBy>
  <cp:revision>199</cp:revision>
  <dcterms:created xsi:type="dcterms:W3CDTF">2019-01-02T10:41:16Z</dcterms:created>
  <dcterms:modified xsi:type="dcterms:W3CDTF">2023-10-13T19:13:41Z</dcterms:modified>
</cp:coreProperties>
</file>