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9" r:id="rId3"/>
    <p:sldId id="279" r:id="rId4"/>
    <p:sldId id="258" r:id="rId5"/>
    <p:sldId id="260" r:id="rId6"/>
    <p:sldId id="281" r:id="rId7"/>
    <p:sldId id="261" r:id="rId8"/>
    <p:sldId id="28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2" r:id="rId22"/>
    <p:sldId id="274" r:id="rId23"/>
    <p:sldId id="275" r:id="rId24"/>
    <p:sldId id="276" r:id="rId25"/>
    <p:sldId id="277" r:id="rId26"/>
    <p:sldId id="278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1" autoAdjust="0"/>
    <p:restoredTop sz="76000" autoAdjust="0"/>
  </p:normalViewPr>
  <p:slideViewPr>
    <p:cSldViewPr>
      <p:cViewPr>
        <p:scale>
          <a:sx n="100" d="100"/>
          <a:sy n="100" d="100"/>
        </p:scale>
        <p:origin x="-618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05E7D2-33ED-4583-8142-604782A5B710}" type="datetimeFigureOut">
              <a:rPr lang="de-DE"/>
              <a:pPr>
                <a:defRPr/>
              </a:pPr>
              <a:t>24.04.2008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BCC1DD-5B1D-4582-86C0-EBEF089713B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34F71-82B5-4984-AB69-EDE0ED53B6FB}" type="datetimeFigureOut">
              <a:rPr lang="de-DE" smtClean="0"/>
              <a:pPr/>
              <a:t>24.04.2008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66DA33-0918-4AE5-85E1-69BF79107FBB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29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66DA33-0918-4AE5-85E1-69BF79107FBB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51F7B-F479-4768-B7E4-6ADD760506A3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02EB5-4F81-43EE-B0CA-23D667DBF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DE8F7-5144-48AB-9266-345FD0D7BA80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C324-42F5-4606-AC93-27631D3456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A0F0A-E7BA-4427-8E63-662067799F34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764BF-BA18-4BAA-98A0-BD8146BAB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database green"/>
          <p:cNvPicPr preferRelativeResize="0"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56625" y="6608763"/>
            <a:ext cx="12382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user man casual the king"/>
          <p:cNvPicPr preferRelativeResize="0"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413750" y="6465888"/>
            <a:ext cx="1873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E9FAB-762A-497B-9F53-B8F39717DB29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0404-0C45-4428-BC1F-39FAFB56D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>
                <a:latin typeface="Calibri" pitchFamily="34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FC6C-57A1-4CEB-BD86-FFD65528A53C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FB19-ECDD-474C-AC0E-77A2ED337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9933-B64E-47AF-A24A-3356F327CEFD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C0026-7145-4DEB-86CF-489A469EB5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F0FC0-F5AB-478C-92B0-D0B4EFD0E117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24E14-0E25-4E2F-BEB4-E95F3492DA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E86C4-630F-48F6-B3E1-E1E5E14C24C5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3C76-958E-46C4-9A52-280D49B179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18B5A-6291-43FE-8F9D-9899C9E18249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9CC78-A8C3-4119-97B5-9160250A0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D6509-3E3A-4028-B7C1-8EB58FDEED92}" type="datetimeFigureOut">
              <a:rPr lang="en-US"/>
              <a:pPr>
                <a:defRPr/>
              </a:pPr>
              <a:t>4/24/2008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6E522-9796-477F-A8AA-8672880F0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F2F1A-F846-42F9-B34D-4FF0054B2B72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72F9D-464A-41CF-8009-DF51F2A48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4A4604C-F718-4D6C-9757-14BF2A982E4B}" type="datetimeFigureOut">
              <a:rPr lang="en-US"/>
              <a:pPr>
                <a:defRPr/>
              </a:pPr>
              <a:t>4/24/2008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8FAB1F0-F5A4-4E73-8938-C4919825AB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697" r:id="rId4"/>
    <p:sldLayoutId id="2147483698" r:id="rId5"/>
    <p:sldLayoutId id="2147483699" r:id="rId6"/>
    <p:sldLayoutId id="2147483704" r:id="rId7"/>
    <p:sldLayoutId id="2147483705" r:id="rId8"/>
    <p:sldLayoutId id="2147483706" r:id="rId9"/>
    <p:sldLayoutId id="2147483700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emf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erver2005.de/Link.aspx?ID=10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msdn2.microsoft.com/en-us/vcsharp/aa336746.aspx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qlserver2005.de/Link.aspx?ID=10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michaelholmandersen.dk/post/LINQ-to-SQL-visualizer-plug-in.aspx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erpetuumsoft.com/Product.aspx?lang=en&amp;pid=5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ricom/archive/2007/06/22/dlinq-linq-to-sql-performance-part-1.aspx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3286124"/>
            <a:ext cx="8077200" cy="16733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LINQ </a:t>
            </a: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to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SQL</a:t>
            </a:r>
            <a:endParaRPr lang="de-DE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r>
              <a:rPr lang="de-DE" smtClean="0"/>
              <a:t>Jens K. Süßmeyer</a:t>
            </a:r>
          </a:p>
        </p:txBody>
      </p:sp>
      <p:sp>
        <p:nvSpPr>
          <p:cNvPr id="9220" name="Subtitle 2"/>
          <p:cNvSpPr txBox="1">
            <a:spLocks/>
          </p:cNvSpPr>
          <p:nvPr/>
        </p:nvSpPr>
        <p:spPr bwMode="auto">
          <a:xfrm>
            <a:off x="6858000" y="6286500"/>
            <a:ext cx="20764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872" tIns="0" rIns="45720" bIns="0" anchor="b"/>
          <a:lstStyle/>
          <a:p>
            <a:pPr algn="r"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de-DE" sz="2000">
                <a:solidFill>
                  <a:srgbClr val="FFFFFF"/>
                </a:solidFill>
                <a:latin typeface="Corbel" pitchFamily="34" charset="0"/>
              </a:rPr>
              <a:t>SEK – </a:t>
            </a:r>
            <a:r>
              <a:rPr lang="de-DE" sz="2000" smtClean="0">
                <a:solidFill>
                  <a:srgbClr val="FFFFFF"/>
                </a:solidFill>
                <a:latin typeface="Corbel" pitchFamily="34" charset="0"/>
              </a:rPr>
              <a:t>19.04.2008</a:t>
            </a:r>
            <a:endParaRPr lang="de-DE" sz="2000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9221" name="Picture 15" descr="database green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3575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27860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Mapping zu bekannten Typen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0F47B7-7D59-4FB8-898B-208ED52184C9}" type="slidenum">
              <a:rPr lang="de-DE"/>
              <a:pPr>
                <a:defRPr/>
              </a:pPr>
              <a:t>10</a:t>
            </a:fld>
            <a:endParaRPr lang="de-DE"/>
          </a:p>
        </p:txBody>
      </p:sp>
      <p:sp>
        <p:nvSpPr>
          <p:cNvPr id="6" name="Rounded Rectangle 5"/>
          <p:cNvSpPr/>
          <p:nvPr/>
        </p:nvSpPr>
        <p:spPr>
          <a:xfrm>
            <a:off x="639763" y="2041525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Tabelle / View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5475" y="2879725"/>
            <a:ext cx="278765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Spalten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5475" y="3733800"/>
            <a:ext cx="278765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Beziehungen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9288" y="4584700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 err="1">
                <a:solidFill>
                  <a:srgbClr val="336082"/>
                </a:solidFill>
              </a:rPr>
              <a:t>MetaDaten</a:t>
            </a:r>
            <a:endParaRPr lang="de-DE" b="1" dirty="0">
              <a:solidFill>
                <a:srgbClr val="336082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39763" y="5445125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Gespeicherte Prozeduren / Funktionen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929188" y="2043113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Klassen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914900" y="2881313"/>
            <a:ext cx="278765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Eigenschaften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914900" y="3735388"/>
            <a:ext cx="278765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Eigenschaften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938713" y="4586288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Attribute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929188" y="5446713"/>
            <a:ext cx="2789237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rgbClr val="336082"/>
                </a:solidFill>
              </a:rPr>
              <a:t>Methoden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3595688" y="2352675"/>
            <a:ext cx="1127125" cy="204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/>
          </a:p>
        </p:txBody>
      </p:sp>
      <p:sp>
        <p:nvSpPr>
          <p:cNvPr id="28" name="Right Arrow 27"/>
          <p:cNvSpPr/>
          <p:nvPr/>
        </p:nvSpPr>
        <p:spPr>
          <a:xfrm>
            <a:off x="3586163" y="3168650"/>
            <a:ext cx="1127125" cy="204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/>
          </a:p>
        </p:txBody>
      </p:sp>
      <p:sp>
        <p:nvSpPr>
          <p:cNvPr id="29" name="Right Arrow 28"/>
          <p:cNvSpPr/>
          <p:nvPr/>
        </p:nvSpPr>
        <p:spPr>
          <a:xfrm>
            <a:off x="3568700" y="4013200"/>
            <a:ext cx="1127125" cy="203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/>
          </a:p>
        </p:txBody>
      </p:sp>
      <p:sp>
        <p:nvSpPr>
          <p:cNvPr id="30" name="Right Arrow 29"/>
          <p:cNvSpPr/>
          <p:nvPr/>
        </p:nvSpPr>
        <p:spPr>
          <a:xfrm>
            <a:off x="3613150" y="4891088"/>
            <a:ext cx="1127125" cy="204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/>
          </a:p>
        </p:txBody>
      </p:sp>
      <p:sp>
        <p:nvSpPr>
          <p:cNvPr id="31" name="Right Arrow 30"/>
          <p:cNvSpPr/>
          <p:nvPr/>
        </p:nvSpPr>
        <p:spPr>
          <a:xfrm>
            <a:off x="3613150" y="5735638"/>
            <a:ext cx="1127125" cy="203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/>
          </a:p>
        </p:txBody>
      </p:sp>
      <p:pic>
        <p:nvPicPr>
          <p:cNvPr id="1640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5538" y="5091113"/>
            <a:ext cx="27892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422793-B379-4F82-8E41-E90C953D66F0}" type="slidenum">
              <a:rPr lang="de-DE"/>
              <a:pPr>
                <a:defRPr/>
              </a:pPr>
              <a:t>11</a:t>
            </a:fld>
            <a:endParaRPr lang="de-DE"/>
          </a:p>
        </p:txBody>
      </p:sp>
      <p:pic>
        <p:nvPicPr>
          <p:cNvPr id="17412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2142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Erste Daten</a:t>
            </a:r>
          </a:p>
        </p:txBody>
      </p:sp>
      <p:sp>
        <p:nvSpPr>
          <p:cNvPr id="17418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DataContext</a:t>
            </a:r>
            <a:endParaRPr lang="de-D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Stellt die Verbindung zur Datenbank her und erstellt Select / DML Statements „on the fly“</a:t>
            </a:r>
          </a:p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Überwacht Änderungen und kann diese über das Framework an die Datenbank senden (SubmitChanges())</a:t>
            </a:r>
          </a:p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Ist mitteilungsfähig (DataContext.Log, GetChangeText(), GetQueryText())</a:t>
            </a:r>
          </a:p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Ist konfliktfähig (DataContext.ChangeConflicts)</a:t>
            </a:r>
          </a:p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Ist geduldig (DeferredLoadingEnabled)</a:t>
            </a:r>
          </a:p>
          <a:p>
            <a:pPr eaLnBrk="1" hangingPunct="1"/>
            <a:r>
              <a:rPr lang="de-DE" sz="2800" b="1" smtClean="0">
                <a:solidFill>
                  <a:srgbClr val="336082"/>
                </a:solidFill>
              </a:rPr>
              <a:t>Ist Dynamisch (Übergabe eines XML-Mappings)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68675-B99C-4526-A199-D18AE1493B00}" type="slidenum">
              <a:rPr lang="de-DE"/>
              <a:pPr>
                <a:defRPr/>
              </a:pPr>
              <a:t>12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37EC75-6DB4-4A29-B0F9-EE6DD6CE4011}" type="slidenum">
              <a:rPr lang="de-DE"/>
              <a:pPr>
                <a:defRPr/>
              </a:pPr>
              <a:t>13</a:t>
            </a:fld>
            <a:endParaRPr lang="de-DE"/>
          </a:p>
        </p:txBody>
      </p:sp>
      <p:pic>
        <p:nvPicPr>
          <p:cNvPr id="19460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DataContext</a:t>
            </a:r>
            <a:endParaRPr lang="de-DE" sz="4500" b="1" dirty="0">
              <a:solidFill>
                <a:schemeClr val="accent1">
                  <a:satMod val="1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9466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III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Table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de-DE" sz="2400" b="1" dirty="0" smtClean="0">
              <a:solidFill>
                <a:srgbClr val="336082"/>
              </a:solidFill>
            </a:endParaRPr>
          </a:p>
          <a:p>
            <a:pPr eaLnBrk="1" hangingPunct="1"/>
            <a:endParaRPr lang="de-DE" sz="24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dirty="0" smtClean="0">
                <a:solidFill>
                  <a:srgbClr val="336082"/>
                </a:solidFill>
              </a:rPr>
              <a:t>Dekoriert mit dem Namen der </a:t>
            </a:r>
            <a:r>
              <a:rPr lang="de-DE" sz="2400" b="1" dirty="0" err="1" smtClean="0">
                <a:solidFill>
                  <a:srgbClr val="336082"/>
                </a:solidFill>
              </a:rPr>
              <a:t>persitierenden</a:t>
            </a:r>
            <a:r>
              <a:rPr lang="de-DE" sz="2400" b="1" dirty="0" smtClean="0">
                <a:solidFill>
                  <a:srgbClr val="336082"/>
                </a:solidFill>
              </a:rPr>
              <a:t> Tabelle</a:t>
            </a:r>
            <a:br>
              <a:rPr lang="de-DE" sz="2400" b="1" dirty="0" smtClean="0">
                <a:solidFill>
                  <a:srgbClr val="336082"/>
                </a:solidFill>
              </a:rPr>
            </a:br>
            <a:endParaRPr lang="de-DE" sz="24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dirty="0" smtClean="0">
                <a:solidFill>
                  <a:srgbClr val="336082"/>
                </a:solidFill>
              </a:rPr>
              <a:t>Automatisch generiert mit den Eigenschaften / Attributen der Datenbank und Methoden die für eigene Implementierungen verwendet werden können</a:t>
            </a:r>
          </a:p>
          <a:p>
            <a:pPr eaLnBrk="1" hangingPunct="1"/>
            <a:endParaRPr lang="de-DE" sz="24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dirty="0" smtClean="0">
                <a:solidFill>
                  <a:srgbClr val="336082"/>
                </a:solidFill>
              </a:rPr>
              <a:t>Enthält selbst als Eigenschaft die Informationen über die referenzierten Tabellen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D331AD-DCD7-428B-A860-8C3BAADDA448}" type="slidenum">
              <a:rPr lang="de-DE"/>
              <a:pPr>
                <a:defRPr/>
              </a:pPr>
              <a:t>14</a:t>
            </a:fld>
            <a:endParaRPr lang="de-DE"/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1500188"/>
            <a:ext cx="478631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5643563"/>
            <a:ext cx="8374063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Column</a:t>
            </a:r>
            <a:endParaRPr lang="de-D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Dekoriert mit dem Namen des internen speichernden Attributs und des entsprechenden Datentyps und weiteren Metadaten</a:t>
            </a:r>
            <a:br>
              <a:rPr lang="de-DE" sz="2400" b="1" smtClean="0">
                <a:solidFill>
                  <a:srgbClr val="336082"/>
                </a:solidFill>
              </a:rPr>
            </a:br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Automatisch generiert mit Events an die sich der Entwickler hängen kann</a:t>
            </a:r>
          </a:p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Bietet die Möglichkeit sich direkt und typisiert Daten laden zu können, da das Mapping auf den Datentyp automatisch gemacht wurde.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78994-F405-4F0A-A296-D6C0BDDAEB66}" type="slidenum">
              <a:rPr lang="de-DE"/>
              <a:pPr>
                <a:defRPr/>
              </a:pPr>
              <a:t>15</a:t>
            </a:fld>
            <a:endParaRPr lang="de-DE"/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88"/>
            <a:ext cx="92154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1D438C-361A-466D-B01E-34C8F6ADC2CF}" type="slidenum">
              <a:rPr lang="de-DE"/>
              <a:pPr>
                <a:defRPr/>
              </a:pPr>
              <a:t>16</a:t>
            </a:fld>
            <a:endParaRPr lang="de-DE"/>
          </a:p>
        </p:txBody>
      </p:sp>
      <p:pic>
        <p:nvPicPr>
          <p:cNvPr id="22532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20" y="28572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Table</a:t>
            </a:r>
          </a:p>
        </p:txBody>
      </p:sp>
      <p:sp>
        <p:nvSpPr>
          <p:cNvPr id="22538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IV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Prozeduren / Methoden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de-DE" sz="28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800" b="1" dirty="0" smtClean="0">
                <a:solidFill>
                  <a:srgbClr val="336082"/>
                </a:solidFill>
              </a:rPr>
              <a:t>Prozeduren können als Methoden gekapselt werden.</a:t>
            </a:r>
          </a:p>
          <a:p>
            <a:pPr eaLnBrk="1" hangingPunct="1"/>
            <a:endParaRPr lang="de-DE" sz="28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800" b="1" dirty="0" smtClean="0">
                <a:solidFill>
                  <a:srgbClr val="336082"/>
                </a:solidFill>
              </a:rPr>
              <a:t>Besteht bereits eine Businesslogik auf Basis von Prozeduren, kann diese wiederverwendet werden (Select / DML Operationen)</a:t>
            </a:r>
          </a:p>
          <a:p>
            <a:pPr eaLnBrk="1" hangingPunct="1"/>
            <a:endParaRPr lang="de-DE" sz="2800" b="1" dirty="0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800" b="1" dirty="0" smtClean="0">
                <a:solidFill>
                  <a:srgbClr val="336082"/>
                </a:solidFill>
              </a:rPr>
              <a:t>Das Mapping der Parameter wird nach einmaliger Definition durch das Framework gemacht.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333F2C-6D8D-43CF-A19C-C2061098521E}" type="slidenum">
              <a:rPr lang="de-DE"/>
              <a:pPr>
                <a:defRPr/>
              </a:pPr>
              <a:t>17</a:t>
            </a:fld>
            <a:endParaRPr lang="de-DE"/>
          </a:p>
        </p:txBody>
      </p:sp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1571625"/>
            <a:ext cx="89820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69CD3-ABD2-4521-B6A7-0B880F1FBB0B}" type="slidenum">
              <a:rPr lang="de-DE"/>
              <a:pPr>
                <a:defRPr/>
              </a:pPr>
              <a:t>18</a:t>
            </a:fld>
            <a:endParaRPr lang="de-DE"/>
          </a:p>
        </p:txBody>
      </p:sp>
      <p:pic>
        <p:nvPicPr>
          <p:cNvPr id="24580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20" y="2142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Prozeduren (DML)</a:t>
            </a:r>
          </a:p>
        </p:txBody>
      </p:sp>
      <p:sp>
        <p:nvSpPr>
          <p:cNvPr id="24586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Prozeduren für Select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de-DE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b="1" smtClean="0">
                <a:solidFill>
                  <a:srgbClr val="336082"/>
                </a:solidFill>
              </a:rPr>
              <a:t>Bisher noch keine Designerunterstützung</a:t>
            </a:r>
          </a:p>
          <a:p>
            <a:pPr eaLnBrk="1" hangingPunct="1"/>
            <a:endParaRPr lang="de-DE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b="1" smtClean="0">
                <a:solidFill>
                  <a:srgbClr val="336082"/>
                </a:solidFill>
              </a:rPr>
              <a:t>Möglich durch Überschreiben der Load[NamederEntität] Methode</a:t>
            </a:r>
          </a:p>
          <a:p>
            <a:pPr eaLnBrk="1" hangingPunct="1"/>
            <a:endParaRPr lang="de-DE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b="1" smtClean="0">
                <a:solidFill>
                  <a:srgbClr val="336082"/>
                </a:solidFill>
              </a:rPr>
              <a:t>Rückgabe von Objekten ist direkt möglich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813E1F-157D-4277-B2B9-8A77FEA91B7C}" type="slidenum">
              <a:rPr lang="de-DE"/>
              <a:pPr>
                <a:defRPr/>
              </a:pPr>
              <a:t>19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Die Datenbank – das fremde Wesen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E0295-43CB-49DF-90EB-B8D1D9158082}" type="slidenum">
              <a:rPr lang="de-DE"/>
              <a:pPr>
                <a:defRPr/>
              </a:pPr>
              <a:t>2</a:t>
            </a:fld>
            <a:endParaRPr lang="de-DE"/>
          </a:p>
        </p:txBody>
      </p:sp>
      <p:pic>
        <p:nvPicPr>
          <p:cNvPr id="10245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688" y="2428875"/>
            <a:ext cx="78581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2" descr="sq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8313" y="1928813"/>
            <a:ext cx="1357312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7" name="Group 94"/>
          <p:cNvGrpSpPr>
            <a:grpSpLocks/>
          </p:cNvGrpSpPr>
          <p:nvPr/>
        </p:nvGrpSpPr>
        <p:grpSpPr bwMode="auto">
          <a:xfrm>
            <a:off x="603250" y="4286250"/>
            <a:ext cx="1000125" cy="857250"/>
            <a:chOff x="2153" y="1164"/>
            <a:chExt cx="345" cy="248"/>
          </a:xfrm>
        </p:grpSpPr>
        <p:pic>
          <p:nvPicPr>
            <p:cNvPr id="10277" name="Picture 95" descr="XP icon window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53" y="1210"/>
              <a:ext cx="27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8" name="Picture 96" descr="XP icon window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90" y="1187"/>
              <a:ext cx="27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9" name="Picture 97" descr="XP icon window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27" y="1164"/>
              <a:ext cx="27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8" name="Picture 65" descr="list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500" y="2571750"/>
            <a:ext cx="889000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0" descr="tools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1875" y="2857500"/>
            <a:ext cx="105251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own Arrow 13"/>
          <p:cNvSpPr/>
          <p:nvPr/>
        </p:nvSpPr>
        <p:spPr>
          <a:xfrm>
            <a:off x="960438" y="3643313"/>
            <a:ext cx="214312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7" name="Right Arrow 16"/>
          <p:cNvSpPr/>
          <p:nvPr/>
        </p:nvSpPr>
        <p:spPr>
          <a:xfrm rot="21031400">
            <a:off x="2174875" y="3076575"/>
            <a:ext cx="1663700" cy="130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52" name="TextBox 17"/>
          <p:cNvSpPr txBox="1">
            <a:spLocks noChangeArrowheads="1"/>
          </p:cNvSpPr>
          <p:nvPr/>
        </p:nvSpPr>
        <p:spPr bwMode="auto">
          <a:xfrm>
            <a:off x="3389313" y="3214688"/>
            <a:ext cx="1928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SQL Statements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4960938" y="2786063"/>
            <a:ext cx="1785937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0254" name="Picture 37" descr="visio process chart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00938" y="3143250"/>
            <a:ext cx="13858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ight Arrow 21"/>
          <p:cNvSpPr/>
          <p:nvPr/>
        </p:nvSpPr>
        <p:spPr>
          <a:xfrm rot="8044509">
            <a:off x="6453188" y="4524375"/>
            <a:ext cx="1328738" cy="1666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10256" name="Group 23"/>
          <p:cNvGrpSpPr>
            <a:grpSpLocks/>
          </p:cNvGrpSpPr>
          <p:nvPr/>
        </p:nvGrpSpPr>
        <p:grpSpPr bwMode="auto">
          <a:xfrm>
            <a:off x="5429250" y="4500563"/>
            <a:ext cx="481013" cy="333375"/>
            <a:chOff x="1530" y="2250"/>
            <a:chExt cx="303" cy="210"/>
          </a:xfrm>
        </p:grpSpPr>
        <p:pic>
          <p:nvPicPr>
            <p:cNvPr id="10275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6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57" name="Group 23"/>
          <p:cNvGrpSpPr>
            <a:grpSpLocks/>
          </p:cNvGrpSpPr>
          <p:nvPr/>
        </p:nvGrpSpPr>
        <p:grpSpPr bwMode="auto">
          <a:xfrm>
            <a:off x="5786438" y="4929188"/>
            <a:ext cx="481012" cy="333375"/>
            <a:chOff x="1530" y="2250"/>
            <a:chExt cx="303" cy="210"/>
          </a:xfrm>
        </p:grpSpPr>
        <p:pic>
          <p:nvPicPr>
            <p:cNvPr id="10273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4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58" name="Group 23"/>
          <p:cNvGrpSpPr>
            <a:grpSpLocks/>
          </p:cNvGrpSpPr>
          <p:nvPr/>
        </p:nvGrpSpPr>
        <p:grpSpPr bwMode="auto">
          <a:xfrm>
            <a:off x="5214938" y="5715000"/>
            <a:ext cx="481012" cy="333375"/>
            <a:chOff x="1530" y="2250"/>
            <a:chExt cx="303" cy="210"/>
          </a:xfrm>
        </p:grpSpPr>
        <p:pic>
          <p:nvPicPr>
            <p:cNvPr id="10271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2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59" name="Group 23"/>
          <p:cNvGrpSpPr>
            <a:grpSpLocks/>
          </p:cNvGrpSpPr>
          <p:nvPr/>
        </p:nvGrpSpPr>
        <p:grpSpPr bwMode="auto">
          <a:xfrm>
            <a:off x="5214938" y="5072063"/>
            <a:ext cx="481012" cy="333375"/>
            <a:chOff x="1530" y="2250"/>
            <a:chExt cx="303" cy="210"/>
          </a:xfrm>
        </p:grpSpPr>
        <p:pic>
          <p:nvPicPr>
            <p:cNvPr id="10269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0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60" name="Group 23"/>
          <p:cNvGrpSpPr>
            <a:grpSpLocks/>
          </p:cNvGrpSpPr>
          <p:nvPr/>
        </p:nvGrpSpPr>
        <p:grpSpPr bwMode="auto">
          <a:xfrm>
            <a:off x="6072188" y="4429125"/>
            <a:ext cx="481012" cy="333375"/>
            <a:chOff x="1530" y="2250"/>
            <a:chExt cx="303" cy="210"/>
          </a:xfrm>
        </p:grpSpPr>
        <p:pic>
          <p:nvPicPr>
            <p:cNvPr id="10267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8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61" name="Group 23"/>
          <p:cNvGrpSpPr>
            <a:grpSpLocks/>
          </p:cNvGrpSpPr>
          <p:nvPr/>
        </p:nvGrpSpPr>
        <p:grpSpPr bwMode="auto">
          <a:xfrm>
            <a:off x="5857875" y="5500688"/>
            <a:ext cx="481013" cy="333375"/>
            <a:chOff x="1530" y="2250"/>
            <a:chExt cx="303" cy="210"/>
          </a:xfrm>
        </p:grpSpPr>
        <p:pic>
          <p:nvPicPr>
            <p:cNvPr id="10265" name="Picture 2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541" y="2261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6" name="Picture 2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30" y="2250"/>
              <a:ext cx="292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Right Arrow 40"/>
          <p:cNvSpPr/>
          <p:nvPr/>
        </p:nvSpPr>
        <p:spPr>
          <a:xfrm rot="10800000">
            <a:off x="4357688" y="5072063"/>
            <a:ext cx="642937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0263" name="Picture 15" descr="RelationalDat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86125" y="4714875"/>
            <a:ext cx="9207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ight Arrow 45"/>
          <p:cNvSpPr/>
          <p:nvPr/>
        </p:nvSpPr>
        <p:spPr>
          <a:xfrm rot="11538571">
            <a:off x="1860550" y="4989513"/>
            <a:ext cx="1252538" cy="163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45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F175E-AD84-49DE-AB7D-FB953C77E95F}" type="slidenum">
              <a:rPr lang="de-DE"/>
              <a:pPr>
                <a:defRPr/>
              </a:pPr>
              <a:t>20</a:t>
            </a:fld>
            <a:endParaRPr lang="de-DE"/>
          </a:p>
        </p:txBody>
      </p:sp>
      <p:pic>
        <p:nvPicPr>
          <p:cNvPr id="26628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2142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Prozeduren (Select)</a:t>
            </a:r>
          </a:p>
        </p:txBody>
      </p:sp>
      <p:sp>
        <p:nvSpPr>
          <p:cNvPr id="26634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VI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45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F175E-AD84-49DE-AB7D-FB953C77E95F}" type="slidenum">
              <a:rPr lang="de-DE"/>
              <a:pPr>
                <a:defRPr/>
              </a:pPr>
              <a:t>21</a:t>
            </a:fld>
            <a:endParaRPr lang="de-DE"/>
          </a:p>
        </p:txBody>
      </p:sp>
      <p:pic>
        <p:nvPicPr>
          <p:cNvPr id="26628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2142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Prozeduren </a:t>
            </a:r>
            <a:r>
              <a:rPr lang="de-DE" sz="4500" b="1" dirty="0" smtClean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(DML)</a:t>
            </a:r>
            <a:endParaRPr lang="de-DE" sz="4500" b="1" dirty="0">
              <a:solidFill>
                <a:schemeClr val="accent1">
                  <a:satMod val="1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6634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 dirty="0">
                <a:solidFill>
                  <a:srgbClr val="336082"/>
                </a:solidFill>
                <a:latin typeface="Corbel" pitchFamily="34" charset="0"/>
              </a:rPr>
              <a:t>Demo </a:t>
            </a:r>
            <a:r>
              <a:rPr lang="de-DE" sz="4000" b="1" dirty="0" smtClean="0">
                <a:solidFill>
                  <a:srgbClr val="336082"/>
                </a:solidFill>
                <a:latin typeface="Corbel" pitchFamily="34" charset="0"/>
              </a:rPr>
              <a:t>VII</a:t>
            </a:r>
            <a:endParaRPr lang="de-DE" sz="4000" b="1" dirty="0">
              <a:solidFill>
                <a:srgbClr val="336082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Abgenzung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/ Ausblicke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8BD0E0-4FD9-4CAD-A489-E1A1D0A81F53}" type="slidenum">
              <a:rPr lang="de-DE"/>
              <a:pPr>
                <a:defRPr/>
              </a:pPr>
              <a:t>22</a:t>
            </a:fld>
            <a:endParaRPr lang="de-DE"/>
          </a:p>
        </p:txBody>
      </p:sp>
      <p:sp>
        <p:nvSpPr>
          <p:cNvPr id="27653" name="Content Placeholder 2"/>
          <p:cNvSpPr>
            <a:spLocks noGrp="1"/>
          </p:cNvSpPr>
          <p:nvPr>
            <p:ph idx="1"/>
          </p:nvPr>
        </p:nvSpPr>
        <p:spPr>
          <a:xfrm>
            <a:off x="447675" y="1776413"/>
            <a:ext cx="8229600" cy="4065587"/>
          </a:xfrm>
        </p:spPr>
        <p:txBody>
          <a:bodyPr/>
          <a:lstStyle/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LINQ to SQL stellt eine einfache Schnittstelle zu SQL Server dar</a:t>
            </a:r>
          </a:p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Durch die möglichen Schnittstellen können auch andere Hersteller Wrapper für Ihre Datenbanken schreiben</a:t>
            </a:r>
          </a:p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Wer nicht nur Datenbankobjekte, sondern auf einer konzeptuelleren Ebene Objekte verwenden will (wie Business-Objekte in bestehenden Anwendungen) sollte sich den „großen Bruder“, das ADO.NET Entity Framework ansehen</a:t>
            </a:r>
          </a:p>
          <a:p>
            <a:pPr eaLnBrk="1" hangingPunct="1"/>
            <a:endParaRPr lang="de-DE" sz="2400" b="1" smtClean="0">
              <a:solidFill>
                <a:srgbClr val="33608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Wrap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up</a:t>
            </a:r>
            <a:endParaRPr lang="de-D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47675" y="1776413"/>
            <a:ext cx="8229600" cy="4065587"/>
          </a:xfrm>
        </p:spPr>
        <p:txBody>
          <a:bodyPr/>
          <a:lstStyle/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Einfacher O/R Mapper (zu SQL Server) mit Designerunterstützung</a:t>
            </a: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Unterstützung von LINQ / Lambda-Expressions</a:t>
            </a: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Weniger Fehler durch Kompilierung der Expressions und Vermeidung von Laufzeitfehlern durch native Quellcodeunterstützung der Objekte und Attribute im Quellcode</a:t>
            </a: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Erlaubt bisherige Zugrifflogiken (wie StoredProcedures) zu übernehmen</a:t>
            </a:r>
          </a:p>
          <a:p>
            <a:pPr eaLnBrk="1" hangingPunct="1"/>
            <a:r>
              <a:rPr lang="de-DE" sz="2400" b="1" smtClean="0">
                <a:solidFill>
                  <a:srgbClr val="336082"/>
                </a:solidFill>
              </a:rPr>
              <a:t>Kann aber muss bisherige O/R Mapper nicht unbedingt ablösen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2662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681BF-2811-4C85-9B72-B756B24CA106}" type="slidenum">
              <a:rPr lang="de-DE"/>
              <a:pPr>
                <a:defRPr/>
              </a:pPr>
              <a:t>23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>
              <a:latin typeface="Corbel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57188" y="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Fragen</a:t>
            </a:r>
          </a:p>
        </p:txBody>
      </p:sp>
      <p:pic>
        <p:nvPicPr>
          <p:cNvPr id="29700" name="Picture 19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1425" y="3805238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1" name="Group 22"/>
          <p:cNvGrpSpPr>
            <a:grpSpLocks/>
          </p:cNvGrpSpPr>
          <p:nvPr/>
        </p:nvGrpSpPr>
        <p:grpSpPr bwMode="auto">
          <a:xfrm>
            <a:off x="4479925" y="2662238"/>
            <a:ext cx="1000125" cy="1357312"/>
            <a:chOff x="5357818" y="1571612"/>
            <a:chExt cx="1000132" cy="1357314"/>
          </a:xfrm>
        </p:grpSpPr>
        <p:pic>
          <p:nvPicPr>
            <p:cNvPr id="29711" name="Picture 23" descr="user man casual the king"/>
            <p:cNvPicPr preferRelativeResize="0"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57818" y="1857364"/>
              <a:ext cx="80010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2" name="TextBox 24"/>
            <p:cNvSpPr txBox="1">
              <a:spLocks noChangeArrowheads="1"/>
            </p:cNvSpPr>
            <p:nvPr/>
          </p:nvSpPr>
          <p:spPr bwMode="auto">
            <a:xfrm>
              <a:off x="5786446" y="1571612"/>
              <a:ext cx="5715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3600" b="1">
                  <a:solidFill>
                    <a:srgbClr val="C00000"/>
                  </a:solidFill>
                  <a:latin typeface="Calibri" pitchFamily="34" charset="0"/>
                </a:rPr>
                <a:t>?</a:t>
              </a:r>
            </a:p>
          </p:txBody>
        </p:sp>
      </p:grpSp>
      <p:pic>
        <p:nvPicPr>
          <p:cNvPr id="29702" name="Picture 2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800" y="3019425"/>
            <a:ext cx="8001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3" name="Group 28"/>
          <p:cNvGrpSpPr>
            <a:grpSpLocks/>
          </p:cNvGrpSpPr>
          <p:nvPr/>
        </p:nvGrpSpPr>
        <p:grpSpPr bwMode="auto">
          <a:xfrm>
            <a:off x="2908300" y="3448050"/>
            <a:ext cx="1000125" cy="1357313"/>
            <a:chOff x="5357818" y="1571612"/>
            <a:chExt cx="1000132" cy="1357314"/>
          </a:xfrm>
        </p:grpSpPr>
        <p:pic>
          <p:nvPicPr>
            <p:cNvPr id="29709" name="Picture 29" descr="user man casual the king"/>
            <p:cNvPicPr preferRelativeResize="0"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57818" y="1857364"/>
              <a:ext cx="80010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0" name="TextBox 30"/>
            <p:cNvSpPr txBox="1">
              <a:spLocks noChangeArrowheads="1"/>
            </p:cNvSpPr>
            <p:nvPr/>
          </p:nvSpPr>
          <p:spPr bwMode="auto">
            <a:xfrm>
              <a:off x="5786446" y="1571612"/>
              <a:ext cx="5715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3600" b="1">
                  <a:solidFill>
                    <a:srgbClr val="C0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9704" name="Group 31"/>
          <p:cNvGrpSpPr>
            <a:grpSpLocks/>
          </p:cNvGrpSpPr>
          <p:nvPr/>
        </p:nvGrpSpPr>
        <p:grpSpPr bwMode="auto">
          <a:xfrm>
            <a:off x="4051300" y="3590925"/>
            <a:ext cx="1000125" cy="1357313"/>
            <a:chOff x="5357818" y="1571612"/>
            <a:chExt cx="1000132" cy="1357314"/>
          </a:xfrm>
        </p:grpSpPr>
        <p:pic>
          <p:nvPicPr>
            <p:cNvPr id="29707" name="Picture 32" descr="user man casual the king"/>
            <p:cNvPicPr preferRelativeResize="0"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57818" y="1857364"/>
              <a:ext cx="80010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8" name="TextBox 33"/>
            <p:cNvSpPr txBox="1">
              <a:spLocks noChangeArrowheads="1"/>
            </p:cNvSpPr>
            <p:nvPr/>
          </p:nvSpPr>
          <p:spPr bwMode="auto">
            <a:xfrm>
              <a:off x="5786446" y="1571612"/>
              <a:ext cx="5715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3600" b="1">
                  <a:solidFill>
                    <a:srgbClr val="C0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35" name="AutoShape 72"/>
          <p:cNvSpPr>
            <a:spLocks noChangeArrowheads="1"/>
          </p:cNvSpPr>
          <p:nvPr/>
        </p:nvSpPr>
        <p:spPr bwMode="auto">
          <a:xfrm>
            <a:off x="4051300" y="2662238"/>
            <a:ext cx="571500" cy="285750"/>
          </a:xfrm>
          <a:prstGeom prst="wedgeEllipseCallout">
            <a:avLst>
              <a:gd name="adj1" fmla="val -37212"/>
              <a:gd name="adj2" fmla="val 79093"/>
            </a:avLst>
          </a:prstGeom>
          <a:solidFill>
            <a:schemeClr val="tx1"/>
          </a:solidFill>
          <a:ln w="38100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36" name="AutoShape 72"/>
          <p:cNvSpPr>
            <a:spLocks noChangeArrowheads="1"/>
          </p:cNvSpPr>
          <p:nvPr/>
        </p:nvSpPr>
        <p:spPr bwMode="auto">
          <a:xfrm>
            <a:off x="5622925" y="3448050"/>
            <a:ext cx="571500" cy="285750"/>
          </a:xfrm>
          <a:prstGeom prst="wedgeEllipseCallout">
            <a:avLst>
              <a:gd name="adj1" fmla="val -37212"/>
              <a:gd name="adj2" fmla="val 79093"/>
            </a:avLst>
          </a:prstGeom>
          <a:solidFill>
            <a:schemeClr val="tx1"/>
          </a:solidFill>
          <a:ln w="38100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auto" hangingPunct="0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>
              <a:latin typeface="Corbel" pitchFamily="34" charset="0"/>
            </a:endParaRPr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501634"/>
            <a:ext cx="8382000" cy="6413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err="1" smtClean="0">
                <a:solidFill>
                  <a:schemeClr val="accent1">
                    <a:satMod val="150000"/>
                  </a:schemeClr>
                </a:solidFill>
              </a:rPr>
              <a:t>Weiterführende</a:t>
            </a:r>
            <a:r>
              <a:rPr lang="en-US" sz="44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satMod val="150000"/>
                  </a:schemeClr>
                </a:solidFill>
              </a:rPr>
              <a:t>Informationen</a:t>
            </a:r>
            <a:endParaRPr lang="en-US" sz="4400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381000" y="1417638"/>
            <a:ext cx="8410575" cy="358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defRPr/>
            </a:pP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>  </a:t>
            </a: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Font typeface="Arial" pitchFamily="34" charset="0"/>
              <a:buChar char="•"/>
              <a:defRPr/>
            </a:pP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>LINQ to SQL </a:t>
            </a:r>
            <a:r>
              <a:rPr lang="en-US" sz="2800" b="1" kern="0" dirty="0" err="1">
                <a:solidFill>
                  <a:srgbClr val="336082"/>
                </a:solidFill>
                <a:latin typeface="+mn-lt"/>
                <a:cs typeface="+mn-cs"/>
              </a:rPr>
              <a:t>Artikel</a:t>
            </a: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/>
            </a:r>
            <a:b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>  </a:t>
            </a: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http://www.sqlserver2005.de/Link.aspx?ID=10</a:t>
            </a:r>
            <a:endParaRPr lang="en-US" sz="2800" b="1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defRPr/>
            </a:pPr>
            <a:endParaRPr lang="en-US" sz="2800" b="1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>      The LINQ Project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http://www.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msdn2.microsoft.com/</a:t>
            </a:r>
            <a:r>
              <a:rPr lang="de-DE" sz="2800" b="1" kern="0" dirty="0" err="1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netframework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/aa904594.aspx</a:t>
            </a:r>
            <a:endParaRPr lang="en-US" sz="2800" b="1" kern="0" dirty="0">
              <a:solidFill>
                <a:srgbClr val="336082"/>
              </a:solidFill>
              <a:latin typeface="+mn-lt"/>
              <a:cs typeface="+mn-cs"/>
              <a:hlinkClick r:id="rId3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rgbClr val="33608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541338" algn="l"/>
              </a:tabLst>
              <a:defRPr/>
            </a:pP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>      LINQ Project General</a:t>
            </a:r>
            <a:b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sz="2800" b="1" kern="0" dirty="0">
                <a:solidFill>
                  <a:srgbClr val="336082"/>
                </a:solidFill>
                <a:latin typeface="+mn-lt"/>
                <a:cs typeface="+mn-cs"/>
              </a:rPr>
              <a:t>	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http://forums.microsoft.com/msdn/showforum.as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</a:rPr>
              <a:t>	</a:t>
            </a:r>
            <a:r>
              <a:rPr lang="de-DE" sz="2800" b="1" kern="0" dirty="0" err="1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px?forumid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  <a:hlinkClick r:id="rId3"/>
              </a:rPr>
              <a:t>=123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  <a:hlinkClick r:id="rId3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buFontTx/>
              <a:buChar char="•"/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buFontTx/>
              <a:buChar char="•"/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marL="4000500" lvl="8" indent="-342900" eaLnBrk="0" hangingPunct="0">
              <a:spcBef>
                <a:spcPct val="20000"/>
              </a:spcBef>
              <a:buClr>
                <a:srgbClr val="AE0E0E"/>
              </a:buClr>
              <a:defRPr/>
            </a:pP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>			</a:t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/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/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>
              <a:latin typeface="Corbel" pitchFamily="34" charset="0"/>
            </a:endParaRPr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501634"/>
            <a:ext cx="8382000" cy="6413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err="1" smtClean="0">
                <a:solidFill>
                  <a:schemeClr val="accent1">
                    <a:satMod val="150000"/>
                  </a:schemeClr>
                </a:solidFill>
              </a:rPr>
              <a:t>Weiterführende</a:t>
            </a:r>
            <a:r>
              <a:rPr lang="en-US" sz="44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satMod val="150000"/>
                  </a:schemeClr>
                </a:solidFill>
              </a:rPr>
              <a:t>Informationen</a:t>
            </a:r>
            <a:endParaRPr lang="en-US" sz="4400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381000" y="1417638"/>
            <a:ext cx="8410575" cy="358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defRPr/>
            </a:pP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latin typeface="+mn-lt"/>
                <a:cs typeface="+mn-cs"/>
              </a:rPr>
              <a:t>      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</a:rPr>
              <a:t>101 LINQ Samples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2800" b="1" dirty="0">
                <a:latin typeface="+mn-lt"/>
                <a:cs typeface="+mn-cs"/>
                <a:hlinkClick r:id="rId3"/>
              </a:rPr>
              <a:t>http://msdn2.microsoft.com/en-us/vcsharp/aa336746.aspx</a:t>
            </a:r>
            <a:endParaRPr lang="de-DE" sz="2800" b="1" dirty="0">
              <a:latin typeface="+mn-lt"/>
              <a:cs typeface="+mn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de-DE" sz="2800" b="1" dirty="0">
              <a:latin typeface="+mn-lt"/>
              <a:cs typeface="+mn-cs"/>
            </a:endParaRPr>
          </a:p>
          <a:p>
            <a:pPr marL="0"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latin typeface="+mn-lt"/>
                <a:cs typeface="+mn-cs"/>
              </a:rPr>
              <a:t>    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</a:rPr>
              <a:t> </a:t>
            </a:r>
            <a:r>
              <a:rPr lang="de-DE" sz="2800" b="1" kern="0" dirty="0" err="1">
                <a:solidFill>
                  <a:srgbClr val="336082"/>
                </a:solidFill>
                <a:latin typeface="+mn-lt"/>
                <a:cs typeface="+mn-cs"/>
              </a:rPr>
              <a:t>Linq</a:t>
            </a:r>
            <a:r>
              <a:rPr lang="de-DE" sz="2800" b="1" kern="0" dirty="0">
                <a:solidFill>
                  <a:srgbClr val="336082"/>
                </a:solidFill>
                <a:latin typeface="+mn-lt"/>
                <a:cs typeface="+mn-cs"/>
              </a:rPr>
              <a:t>-Links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2800" b="1" dirty="0">
                <a:latin typeface="+mn-lt"/>
                <a:cs typeface="+mn-cs"/>
                <a:hlinkClick r:id="rId3"/>
              </a:rPr>
              <a:t>http://rocksthoughts.com/blog/articles/linq-to-sql-tutorials-articles-and-opinions.aspx</a:t>
            </a: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  <a:hlinkClick r:id="rId4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buFontTx/>
              <a:buChar char="•"/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AE0E0E"/>
              </a:buClr>
              <a:buFontTx/>
              <a:buChar char="•"/>
              <a:defRPr/>
            </a:pP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  <a:p>
            <a:pPr marL="4000500" lvl="8" indent="-342900" eaLnBrk="0" hangingPunct="0">
              <a:spcBef>
                <a:spcPct val="20000"/>
              </a:spcBef>
              <a:buClr>
                <a:srgbClr val="AE0E0E"/>
              </a:buClr>
              <a:defRPr/>
            </a:pP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>			</a:t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/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  <a:t/>
            </a:r>
            <a:br>
              <a:rPr lang="en-US" kern="0" dirty="0">
                <a:solidFill>
                  <a:srgbClr val="336082"/>
                </a:solidFill>
                <a:latin typeface="+mn-lt"/>
                <a:cs typeface="+mn-cs"/>
              </a:rPr>
            </a:br>
            <a:endParaRPr lang="en-US" kern="0" dirty="0">
              <a:solidFill>
                <a:srgbClr val="33608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Methoden der </a:t>
            </a:r>
            <a:r>
              <a:rPr lang="de-DE" dirty="0" err="1" smtClean="0"/>
              <a:t>Resultssets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Top()</a:t>
            </a:r>
          </a:p>
          <a:p>
            <a:r>
              <a:rPr lang="de-DE" dirty="0" smtClean="0"/>
              <a:t>Take()</a:t>
            </a:r>
          </a:p>
          <a:p>
            <a:r>
              <a:rPr lang="de-DE" dirty="0" smtClean="0"/>
              <a:t>Interessante Implementierung für eine Framework gestütztes </a:t>
            </a:r>
            <a:r>
              <a:rPr lang="de-DE" dirty="0" err="1" smtClean="0"/>
              <a:t>Paging</a:t>
            </a:r>
            <a:endParaRPr lang="de-DE" dirty="0" smtClean="0"/>
          </a:p>
          <a:p>
            <a:r>
              <a:rPr lang="de-DE" dirty="0" smtClean="0"/>
              <a:t>(</a:t>
            </a:r>
            <a:r>
              <a:rPr lang="de-DE" dirty="0" err="1" smtClean="0"/>
              <a:t>demo</a:t>
            </a:r>
            <a:r>
              <a:rPr lang="de-DE" dirty="0" smtClean="0"/>
              <a:t>)</a:t>
            </a:r>
            <a:endParaRPr lang="de-DE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Shapes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Was soll wann geladen werden ?</a:t>
            </a:r>
          </a:p>
          <a:p>
            <a:r>
              <a:rPr lang="de-DE" dirty="0" smtClean="0"/>
              <a:t>Sollen Relationen  </a:t>
            </a:r>
            <a:r>
              <a:rPr lang="de-DE" dirty="0" err="1" smtClean="0"/>
              <a:t>mitgeladen</a:t>
            </a:r>
            <a:r>
              <a:rPr lang="de-DE" dirty="0" smtClean="0"/>
              <a:t> werden ?</a:t>
            </a:r>
          </a:p>
          <a:p>
            <a:r>
              <a:rPr lang="de-DE" dirty="0" smtClean="0"/>
              <a:t>Sollen nur bestimmte Daten geladen werden (Kunden / Bestellungen </a:t>
            </a:r>
            <a:r>
              <a:rPr lang="de-DE" dirty="0" err="1" smtClean="0"/>
              <a:t>etc</a:t>
            </a:r>
            <a:r>
              <a:rPr lang="de-DE" dirty="0" smtClean="0"/>
              <a:t>)</a:t>
            </a:r>
            <a:endParaRPr lang="de-DE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Beantwortete Fragen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Wo finde ich den SQL Visualizer ?</a:t>
            </a:r>
          </a:p>
          <a:p>
            <a:pPr lvl="2"/>
            <a:r>
              <a:rPr lang="de-DE" dirty="0" smtClean="0">
                <a:hlinkClick r:id="rId3"/>
              </a:rPr>
              <a:t>http://</a:t>
            </a:r>
            <a:r>
              <a:rPr lang="de-DE" dirty="0" smtClean="0">
                <a:hlinkClick r:id="rId3"/>
              </a:rPr>
              <a:t>michaelholmandersen.dk/post/LINQ-to-SQL-visualizer-plug-in.aspx</a:t>
            </a:r>
            <a:r>
              <a:rPr lang="de-DE" dirty="0" smtClean="0"/>
              <a:t> 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Womit kann ich die Schemainformationen synchronisieren ?</a:t>
            </a:r>
          </a:p>
          <a:p>
            <a:pPr lvl="2"/>
            <a:r>
              <a:rPr lang="de-DE" dirty="0" smtClean="0">
                <a:hlinkClick r:id="rId4"/>
              </a:rPr>
              <a:t>http://</a:t>
            </a:r>
            <a:r>
              <a:rPr lang="de-DE" dirty="0" smtClean="0">
                <a:hlinkClick r:id="rId4"/>
              </a:rPr>
              <a:t>www.perpetuumsoft.com/Product.aspx?lang=en&amp;pid=55</a:t>
            </a:r>
            <a:r>
              <a:rPr lang="de-DE" dirty="0" smtClean="0"/>
              <a:t> </a:t>
            </a:r>
            <a:endParaRPr lang="de-DE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Compiling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in </a:t>
            </a: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the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dark</a:t>
            </a:r>
            <a:endParaRPr lang="de-D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83038"/>
          </a:xfrm>
        </p:spPr>
        <p:txBody>
          <a:bodyPr rtlCol="0">
            <a:no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SqlCommand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cmd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=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new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SqlCommand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/>
            </a:r>
            <a:b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</a:b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(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     "SELECKT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Namme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,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Strasse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FROM Kunden“</a:t>
            </a:r>
            <a:b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</a:b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);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/>
            </a:r>
            <a:b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</a:b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SqlDataReader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rd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 = </a:t>
            </a: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Cmd.ExecuteReader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()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	(…)</a:t>
            </a:r>
            <a:b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</a:br>
            <a:r>
              <a:rPr lang="de-DE" sz="2800" b="1" dirty="0" err="1" smtClean="0">
                <a:solidFill>
                  <a:srgbClr val="336082"/>
                </a:solidFill>
                <a:ea typeface="+mj-ea"/>
                <a:cs typeface="+mj-cs"/>
              </a:rPr>
              <a:t>rd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[0][„</a:t>
            </a:r>
            <a:r>
              <a:rPr lang="de-DE" sz="2800" b="1" dirty="0" err="1" smtClean="0">
                <a:solidFill>
                  <a:srgbClr val="336082"/>
                </a:solidFill>
              </a:rPr>
              <a:t>Namee</a:t>
            </a:r>
            <a:r>
              <a:rPr lang="de-DE" sz="2800" b="1" dirty="0" smtClean="0">
                <a:solidFill>
                  <a:srgbClr val="336082"/>
                </a:solidFill>
                <a:ea typeface="+mj-ea"/>
                <a:cs typeface="+mj-cs"/>
              </a:rPr>
              <a:t>“]….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28F99-D451-4657-822D-735FDD8D8D5D}" type="slidenum">
              <a:rPr lang="de-DE"/>
              <a:pPr>
                <a:defRPr/>
              </a:pPr>
              <a:t>3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Beantwortete Fragen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Wie ist die Performance verglichen mit den verwendeten unterliegenden Methoden ?</a:t>
            </a:r>
          </a:p>
          <a:p>
            <a:pPr lvl="1"/>
            <a:r>
              <a:rPr lang="de-DE" dirty="0" smtClean="0">
                <a:hlinkClick r:id="rId3"/>
              </a:rPr>
              <a:t>http://</a:t>
            </a:r>
            <a:r>
              <a:rPr lang="de-DE" smtClean="0">
                <a:hlinkClick r:id="rId3"/>
              </a:rPr>
              <a:t>blogs.msdn.com/ricom/archive/2007/06/22/dlinq-linq-to-sql-performance-part-4.aspx</a:t>
            </a:r>
            <a:r>
              <a:rPr lang="de-DE" smtClean="0"/>
              <a:t> (Part 1-5)</a:t>
            </a:r>
            <a:endParaRPr lang="de-DE" dirty="0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3600" dirty="0" smtClean="0">
                <a:solidFill>
                  <a:schemeClr val="accent1">
                    <a:satMod val="150000"/>
                  </a:schemeClr>
                </a:solidFill>
              </a:rPr>
              <a:t>Die Story / Der (leider) bisherig (oftmals) verwendete Weg mit SQL Server zu arbeiten 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9BF6F9-E811-4D53-9577-E3CDE2147F91}" type="slidenum">
              <a:rPr lang="de-DE"/>
              <a:pPr>
                <a:defRPr/>
              </a:pPr>
              <a:t>4</a:t>
            </a:fld>
            <a:endParaRPr lang="de-DE"/>
          </a:p>
        </p:txBody>
      </p:sp>
      <p:sp>
        <p:nvSpPr>
          <p:cNvPr id="12293" name="Content Placeholder 2"/>
          <p:cNvSpPr>
            <a:spLocks noGrp="1"/>
          </p:cNvSpPr>
          <p:nvPr>
            <p:ph idx="1"/>
          </p:nvPr>
        </p:nvSpPr>
        <p:spPr>
          <a:xfrm>
            <a:off x="428625" y="1928813"/>
            <a:ext cx="8229600" cy="3352800"/>
          </a:xfrm>
        </p:spPr>
        <p:txBody>
          <a:bodyPr/>
          <a:lstStyle/>
          <a:p>
            <a:pPr eaLnBrk="1" hangingPunct="1"/>
            <a:r>
              <a:rPr lang="de-DE" sz="4000" b="1" smtClean="0">
                <a:solidFill>
                  <a:srgbClr val="336082"/>
                </a:solidFill>
                <a:cs typeface="Courier New" pitchFamily="49" charset="0"/>
              </a:rPr>
              <a:t>Loosely bound </a:t>
            </a:r>
          </a:p>
          <a:p>
            <a:pPr eaLnBrk="1" hangingPunct="1"/>
            <a:r>
              <a:rPr lang="de-DE" sz="4000" b="1" smtClean="0">
                <a:solidFill>
                  <a:srgbClr val="336082"/>
                </a:solidFill>
                <a:cs typeface="Courier New" pitchFamily="49" charset="0"/>
              </a:rPr>
              <a:t>Loosely typed data</a:t>
            </a:r>
          </a:p>
          <a:p>
            <a:pPr eaLnBrk="1" hangingPunct="1"/>
            <a:r>
              <a:rPr lang="de-DE" sz="4000" b="1" smtClean="0">
                <a:solidFill>
                  <a:srgbClr val="336082"/>
                </a:solidFill>
                <a:cs typeface="Courier New" pitchFamily="49" charset="0"/>
              </a:rPr>
              <a:t>Keine Kompilierungsprüfungen </a:t>
            </a:r>
          </a:p>
          <a:p>
            <a:pPr eaLnBrk="1" hangingPunct="1"/>
            <a:r>
              <a:rPr lang="de-DE" sz="4000" b="1" smtClean="0">
                <a:solidFill>
                  <a:srgbClr val="336082"/>
                </a:solidFill>
                <a:cs typeface="Courier New" pitchFamily="49" charset="0"/>
              </a:rPr>
              <a:t>Fehler treten dann auf wenn man es nicht will, zur Laufzeit</a:t>
            </a:r>
          </a:p>
          <a:p>
            <a:pPr eaLnBrk="1" hangingPunct="1"/>
            <a:r>
              <a:rPr lang="de-DE" sz="4000" b="1" smtClean="0">
                <a:solidFill>
                  <a:srgbClr val="336082"/>
                </a:solidFill>
                <a:cs typeface="Courier New" pitchFamily="49" charset="0"/>
              </a:rPr>
              <a:t>Implementierung von Zugriffsklassen ist zeitraubend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mtClean="0">
                <a:solidFill>
                  <a:schemeClr val="accent1">
                    <a:satMod val="150000"/>
                  </a:schemeClr>
                </a:solidFill>
              </a:rPr>
              <a:t>Die LINQ „Familie“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CD234-9D9B-4A70-BB19-FFAEC8289E29}" type="slidenum">
              <a:rPr lang="de-DE"/>
              <a:pPr>
                <a:defRPr/>
              </a:pPr>
              <a:t>5</a:t>
            </a:fld>
            <a:endParaRPr lang="de-DE"/>
          </a:p>
        </p:txBody>
      </p:sp>
      <p:sp>
        <p:nvSpPr>
          <p:cNvPr id="5" name="Rectangle 4"/>
          <p:cNvSpPr/>
          <p:nvPr/>
        </p:nvSpPr>
        <p:spPr>
          <a:xfrm>
            <a:off x="563563" y="2049463"/>
            <a:ext cx="4079875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Objects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SQL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Entities</a:t>
            </a:r>
            <a:endParaRPr lang="de-DE" sz="2800" b="1" dirty="0">
              <a:solidFill>
                <a:srgbClr val="336082"/>
              </a:solidFill>
              <a:latin typeface="Calibri" pitchFamily="34" charset="0"/>
              <a:ea typeface="+mj-ea"/>
              <a:cs typeface="+mj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XML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NHibernate</a:t>
            </a:r>
            <a:endParaRPr lang="de-DE" sz="2800" b="1" dirty="0">
              <a:solidFill>
                <a:srgbClr val="336082"/>
              </a:solidFill>
              <a:latin typeface="Calibri" pitchFamily="34" charset="0"/>
              <a:ea typeface="+mj-ea"/>
              <a:cs typeface="+mj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LDAP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Amazon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Ebay</a:t>
            </a:r>
            <a:endParaRPr lang="de-DE" sz="2800" b="1" dirty="0">
              <a:solidFill>
                <a:srgbClr val="336082"/>
              </a:solidFill>
              <a:latin typeface="Calibri" pitchFamily="34" charset="0"/>
              <a:ea typeface="+mj-ea"/>
              <a:cs typeface="+mj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LINQ </a:t>
            </a:r>
            <a:r>
              <a:rPr lang="de-DE" sz="2800" b="1" dirty="0" err="1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2800" b="1" dirty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XBOX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562" y="2857496"/>
            <a:ext cx="4429156" cy="193899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6000" b="1" dirty="0" err="1" smtClean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IEnumerable</a:t>
            </a:r>
            <a:r>
              <a:rPr lang="de-DE" sz="6000" b="1" dirty="0" smtClean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6000" b="1" dirty="0" err="1" smtClean="0">
                <a:solidFill>
                  <a:srgbClr val="336082"/>
                </a:solidFill>
                <a:latin typeface="Calibri" pitchFamily="34" charset="0"/>
                <a:ea typeface="+mj-ea"/>
                <a:cs typeface="+mj-cs"/>
              </a:rPr>
              <a:t>IQueryable</a:t>
            </a:r>
            <a:endParaRPr lang="de-DE" sz="6000" b="1" dirty="0">
              <a:solidFill>
                <a:srgbClr val="336082"/>
              </a:solidFill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3E0C0-CF39-4C08-AC5E-1F76C4C818E5}" type="slidenum">
              <a:rPr lang="de-DE"/>
              <a:pPr>
                <a:defRPr/>
              </a:pPr>
              <a:t>6</a:t>
            </a:fld>
            <a:endParaRPr lang="de-DE"/>
          </a:p>
        </p:txBody>
      </p:sp>
      <p:pic>
        <p:nvPicPr>
          <p:cNvPr id="15364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20" y="28572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Getting</a:t>
            </a: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started</a:t>
            </a:r>
            <a:endParaRPr lang="de-DE" sz="4500" b="1" dirty="0">
              <a:solidFill>
                <a:schemeClr val="accent1">
                  <a:satMod val="1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5370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 dirty="0">
                <a:solidFill>
                  <a:srgbClr val="336082"/>
                </a:solidFill>
                <a:latin typeface="Corbel" pitchFamily="34" charset="0"/>
              </a:rPr>
              <a:t>Demo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LINQ </a:t>
            </a:r>
            <a:r>
              <a:rPr lang="de-DE" dirty="0" err="1" smtClean="0">
                <a:solidFill>
                  <a:schemeClr val="accent1">
                    <a:satMod val="150000"/>
                  </a:schemeClr>
                </a:solidFill>
              </a:rPr>
              <a:t>to</a:t>
            </a:r>
            <a:r>
              <a:rPr lang="de-DE" dirty="0" smtClean="0">
                <a:solidFill>
                  <a:schemeClr val="accent1">
                    <a:satMod val="150000"/>
                  </a:schemeClr>
                </a:solidFill>
              </a:rPr>
              <a:t> SQL - Providermodell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15699-1691-461E-8310-407963508A09}" type="slidenum">
              <a:rPr lang="de-DE"/>
              <a:pPr>
                <a:defRPr/>
              </a:pPr>
              <a:t>7</a:t>
            </a:fld>
            <a:endParaRPr lang="de-DE"/>
          </a:p>
        </p:txBody>
      </p:sp>
      <p:pic>
        <p:nvPicPr>
          <p:cNvPr id="14341" name="Picture 2" descr="C:\Users\Jens\Desktop\Basta\LINQtoSQL\Artikel\LINQServices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3" y="2209800"/>
            <a:ext cx="47974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3913" y="4881563"/>
            <a:ext cx="4352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urved Right Arrow 7"/>
          <p:cNvSpPr/>
          <p:nvPr/>
        </p:nvSpPr>
        <p:spPr>
          <a:xfrm>
            <a:off x="2281238" y="4633913"/>
            <a:ext cx="736600" cy="10826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15699-1691-461E-8310-407963508A09}" type="slidenum">
              <a:rPr lang="de-DE"/>
              <a:pPr>
                <a:defRPr/>
              </a:pPr>
              <a:t>8</a:t>
            </a:fld>
            <a:endParaRPr lang="de-DE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 bwMode="blackWhite">
          <a:xfrm>
            <a:off x="539750" y="285750"/>
            <a:ext cx="8048625" cy="1143000"/>
          </a:xfrm>
        </p:spPr>
        <p:txBody>
          <a:bodyPr/>
          <a:lstStyle/>
          <a:p>
            <a:r>
              <a:rPr smtClean="0"/>
              <a:t>LINQ to SQL Architecture</a:t>
            </a:r>
            <a:endParaRPr lang="en-US" dirty="0"/>
          </a:p>
        </p:txBody>
      </p:sp>
      <p:cxnSp>
        <p:nvCxnSpPr>
          <p:cNvPr id="63" name="Straight Arrow Connector 62"/>
          <p:cNvCxnSpPr/>
          <p:nvPr/>
        </p:nvCxnSpPr>
        <p:spPr bwMode="gray">
          <a:xfrm rot="5400000">
            <a:off x="4739192" y="5106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64" name="Straight Arrow Connector 63"/>
          <p:cNvCxnSpPr/>
          <p:nvPr/>
        </p:nvCxnSpPr>
        <p:spPr bwMode="gray">
          <a:xfrm rot="5400000">
            <a:off x="4739192" y="3074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65" name="Straight Arrow Connector 64"/>
          <p:cNvCxnSpPr/>
          <p:nvPr/>
        </p:nvCxnSpPr>
        <p:spPr bwMode="gray">
          <a:xfrm rot="16200000" flipV="1">
            <a:off x="3500942" y="5106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66" name="Straight Arrow Connector 65"/>
          <p:cNvCxnSpPr/>
          <p:nvPr/>
        </p:nvCxnSpPr>
        <p:spPr bwMode="gray">
          <a:xfrm rot="16200000" flipV="1">
            <a:off x="3500942" y="3074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67" name="Straight Arrow Connector 66"/>
          <p:cNvCxnSpPr/>
          <p:nvPr/>
        </p:nvCxnSpPr>
        <p:spPr bwMode="gray">
          <a:xfrm rot="5400000">
            <a:off x="3119942" y="5106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cxnSp>
        <p:nvCxnSpPr>
          <p:cNvPr id="68" name="Straight Arrow Connector 67"/>
          <p:cNvCxnSpPr/>
          <p:nvPr/>
        </p:nvCxnSpPr>
        <p:spPr bwMode="gray">
          <a:xfrm rot="5400000">
            <a:off x="3119942" y="3074160"/>
            <a:ext cx="1143000" cy="993"/>
          </a:xfrm>
          <a:prstGeom prst="straightConnector1">
            <a:avLst/>
          </a:prstGeom>
          <a:gradFill rotWithShape="0">
            <a:gsLst>
              <a:gs pos="0">
                <a:schemeClr val="folHlink">
                  <a:gamma/>
                  <a:tint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2941"/>
                  <a:invGamma/>
                </a:schemeClr>
              </a:gs>
            </a:gsLst>
            <a:lin ang="27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cxnSp>
      <p:sp>
        <p:nvSpPr>
          <p:cNvPr id="69" name="Title 1"/>
          <p:cNvSpPr txBox="1">
            <a:spLocks/>
          </p:cNvSpPr>
          <p:nvPr/>
        </p:nvSpPr>
        <p:spPr bwMode="blackWhite">
          <a:xfrm>
            <a:off x="539750" y="285750"/>
            <a:ext cx="8048625" cy="114300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500" b="1" i="0" u="none" strike="noStrike" kern="1200" cap="none" spc="0" normalizeH="0" baseline="0" noProof="0" smtClean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LINQ to SQL Architecture</a:t>
            </a:r>
            <a:endParaRPr kumimoji="0" lang="de-DE" sz="4500" b="1" i="0" u="none" strike="noStrike" kern="1200" cap="none" spc="0" normalizeH="0" baseline="0" noProof="0" dirty="0">
              <a:ln>
                <a:noFill/>
              </a:ln>
              <a:solidFill>
                <a:srgbClr val="FFC80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pSp>
        <p:nvGrpSpPr>
          <p:cNvPr id="70" name="Group 69"/>
          <p:cNvGrpSpPr/>
          <p:nvPr/>
        </p:nvGrpSpPr>
        <p:grpSpPr bwMode="gray">
          <a:xfrm>
            <a:off x="3405196" y="1614156"/>
            <a:ext cx="2201333" cy="889000"/>
            <a:chOff x="4267200" y="6324600"/>
            <a:chExt cx="2641600" cy="1059543"/>
          </a:xfrm>
        </p:grpSpPr>
        <p:sp>
          <p:nvSpPr>
            <p:cNvPr id="71" name="Rounded Rectangle 70"/>
            <p:cNvSpPr/>
            <p:nvPr/>
          </p:nvSpPr>
          <p:spPr bwMode="gray">
            <a:xfrm>
              <a:off x="4267200" y="6324600"/>
              <a:ext cx="2641600" cy="1059543"/>
            </a:xfrm>
            <a:prstGeom prst="roundRect">
              <a:avLst>
                <a:gd name="adj" fmla="val 9033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Rounded Rectangle 71"/>
            <p:cNvSpPr/>
            <p:nvPr/>
          </p:nvSpPr>
          <p:spPr bwMode="gray">
            <a:xfrm>
              <a:off x="4314825" y="6357939"/>
              <a:ext cx="2547938" cy="976312"/>
            </a:xfrm>
            <a:prstGeom prst="roundRect">
              <a:avLst>
                <a:gd name="adj" fmla="val 5384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Rounded Rectangle 72"/>
            <p:cNvSpPr/>
            <p:nvPr/>
          </p:nvSpPr>
          <p:spPr bwMode="gray">
            <a:xfrm>
              <a:off x="4279526" y="6355003"/>
              <a:ext cx="2572872" cy="990506"/>
            </a:xfrm>
            <a:prstGeom prst="roundRect">
              <a:avLst>
                <a:gd name="adj" fmla="val 8264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Application</a:t>
              </a:r>
            </a:p>
          </p:txBody>
        </p:sp>
      </p:grpSp>
      <p:grpSp>
        <p:nvGrpSpPr>
          <p:cNvPr id="74" name="Group 73"/>
          <p:cNvGrpSpPr/>
          <p:nvPr/>
        </p:nvGrpSpPr>
        <p:grpSpPr bwMode="gray">
          <a:xfrm>
            <a:off x="3405196" y="3646156"/>
            <a:ext cx="2201333" cy="889000"/>
            <a:chOff x="4267200" y="6324600"/>
            <a:chExt cx="2641600" cy="1059543"/>
          </a:xfrm>
        </p:grpSpPr>
        <p:sp>
          <p:nvSpPr>
            <p:cNvPr id="75" name="Rounded Rectangle 74"/>
            <p:cNvSpPr/>
            <p:nvPr/>
          </p:nvSpPr>
          <p:spPr bwMode="gray">
            <a:xfrm>
              <a:off x="4267200" y="6324600"/>
              <a:ext cx="2641600" cy="1059543"/>
            </a:xfrm>
            <a:prstGeom prst="roundRect">
              <a:avLst>
                <a:gd name="adj" fmla="val 9033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Rounded Rectangle 75"/>
            <p:cNvSpPr/>
            <p:nvPr/>
          </p:nvSpPr>
          <p:spPr bwMode="gray">
            <a:xfrm>
              <a:off x="4314825" y="6357939"/>
              <a:ext cx="2547938" cy="976312"/>
            </a:xfrm>
            <a:prstGeom prst="roundRect">
              <a:avLst>
                <a:gd name="adj" fmla="val 5384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Rounded Rectangle 76"/>
            <p:cNvSpPr/>
            <p:nvPr/>
          </p:nvSpPr>
          <p:spPr bwMode="gray">
            <a:xfrm>
              <a:off x="4279526" y="6355003"/>
              <a:ext cx="2572872" cy="990506"/>
            </a:xfrm>
            <a:prstGeom prst="roundRect">
              <a:avLst>
                <a:gd name="adj" fmla="val 8264"/>
              </a:avLst>
            </a:prstGeom>
            <a:gradFill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accent5">
                    <a:alpha val="70000"/>
                  </a:schemeClr>
                </a:gs>
              </a:gsLst>
              <a:lin ang="5400000" scaled="1"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LINQ to SQL</a:t>
              </a:r>
            </a:p>
          </p:txBody>
        </p:sp>
      </p:grpSp>
      <p:grpSp>
        <p:nvGrpSpPr>
          <p:cNvPr id="78" name="Group 77"/>
          <p:cNvGrpSpPr/>
          <p:nvPr/>
        </p:nvGrpSpPr>
        <p:grpSpPr bwMode="gray">
          <a:xfrm>
            <a:off x="3405196" y="5678156"/>
            <a:ext cx="2201333" cy="889000"/>
            <a:chOff x="4267200" y="4934857"/>
            <a:chExt cx="2641600" cy="1059543"/>
          </a:xfrm>
          <a:gradFill>
            <a:gsLst>
              <a:gs pos="0">
                <a:schemeClr val="accent2">
                  <a:lumMod val="20000"/>
                  <a:lumOff val="80000"/>
                  <a:alpha val="7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5400000" scaled="1"/>
          </a:gradFill>
        </p:grpSpPr>
        <p:sp>
          <p:nvSpPr>
            <p:cNvPr id="79" name="Rounded Rectangle 78"/>
            <p:cNvSpPr/>
            <p:nvPr/>
          </p:nvSpPr>
          <p:spPr bwMode="gray">
            <a:xfrm>
              <a:off x="4267200" y="4934857"/>
              <a:ext cx="2641600" cy="1059543"/>
            </a:xfrm>
            <a:prstGeom prst="roundRect">
              <a:avLst>
                <a:gd name="adj" fmla="val 903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Rounded Rectangle 79"/>
            <p:cNvSpPr/>
            <p:nvPr/>
          </p:nvSpPr>
          <p:spPr bwMode="gray">
            <a:xfrm>
              <a:off x="4314825" y="4967289"/>
              <a:ext cx="2547938" cy="976312"/>
            </a:xfrm>
            <a:prstGeom prst="roundRect">
              <a:avLst>
                <a:gd name="adj" fmla="val 5384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1" name="Rounded Rectangle 80"/>
            <p:cNvSpPr/>
            <p:nvPr/>
          </p:nvSpPr>
          <p:spPr bwMode="gray">
            <a:xfrm>
              <a:off x="4279526" y="4967301"/>
              <a:ext cx="2572872" cy="990506"/>
            </a:xfrm>
            <a:prstGeom prst="roundRect">
              <a:avLst>
                <a:gd name="adj" fmla="val 8264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09728" tIns="54864" rIns="109728" bIns="54864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9696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SQL Server</a:t>
              </a:r>
            </a:p>
          </p:txBody>
        </p:sp>
      </p:grpSp>
      <p:sp>
        <p:nvSpPr>
          <p:cNvPr id="82" name="Rounded Rectangle 81"/>
          <p:cNvSpPr/>
          <p:nvPr/>
        </p:nvSpPr>
        <p:spPr bwMode="blackWhite">
          <a:xfrm>
            <a:off x="457617" y="1446153"/>
            <a:ext cx="2865120" cy="1143000"/>
          </a:xfrm>
          <a:prstGeom prst="roundRect">
            <a:avLst>
              <a:gd name="adj" fmla="val 5384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6000"/>
                </a:schemeClr>
              </a:gs>
            </a:gsLst>
            <a:lin ang="16200000" scaled="0"/>
          </a:gradFill>
          <a:ln>
            <a:solidFill>
              <a:srgbClr val="27728D"/>
            </a:solidFill>
            <a:headEnd type="none" w="med" len="med"/>
            <a:tailEnd type="none" w="med" len="med"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from c in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db.Customers</a:t>
            </a:r>
            <a:endParaRPr lang="en-US" sz="1400" b="1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where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c.City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== "London"</a:t>
            </a: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select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c.CompanyName</a:t>
            </a:r>
            <a:endParaRPr lang="en-US" sz="14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3" name="TextBox 82"/>
          <p:cNvSpPr txBox="1"/>
          <p:nvPr/>
        </p:nvSpPr>
        <p:spPr bwMode="black">
          <a:xfrm>
            <a:off x="2262196" y="2884156"/>
            <a:ext cx="1356632" cy="341632"/>
          </a:xfrm>
          <a:prstGeom prst="rect">
            <a:avLst/>
          </a:prstGeom>
          <a:noFill/>
        </p:spPr>
        <p:txBody>
          <a:bodyPr wrap="square" lIns="64008" tIns="32004" rIns="64008" bIns="32004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Enumerate</a:t>
            </a:r>
          </a:p>
        </p:txBody>
      </p:sp>
      <p:sp>
        <p:nvSpPr>
          <p:cNvPr id="84" name="Rounded Rectangle 83"/>
          <p:cNvSpPr/>
          <p:nvPr/>
        </p:nvSpPr>
        <p:spPr bwMode="blackWhite">
          <a:xfrm>
            <a:off x="579538" y="5722788"/>
            <a:ext cx="2534194" cy="870494"/>
          </a:xfrm>
          <a:prstGeom prst="roundRect">
            <a:avLst>
              <a:gd name="adj" fmla="val 5384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6000"/>
                </a:schemeClr>
              </a:gs>
            </a:gsLst>
            <a:lin ang="16200000" scaled="0"/>
          </a:gradFill>
          <a:ln>
            <a:solidFill>
              <a:srgbClr val="27728D"/>
            </a:solidFill>
            <a:headEnd type="none" w="med" len="med"/>
            <a:tailEnd type="none" w="med" len="med"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SELECT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CompanyName</a:t>
            </a:r>
            <a:endParaRPr lang="en-US" sz="1400" b="1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FROM Customer</a:t>
            </a: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WHERE City = 'London'</a:t>
            </a:r>
          </a:p>
        </p:txBody>
      </p:sp>
      <p:sp>
        <p:nvSpPr>
          <p:cNvPr id="85" name="TextBox 84"/>
          <p:cNvSpPr txBox="1"/>
          <p:nvPr/>
        </p:nvSpPr>
        <p:spPr bwMode="black">
          <a:xfrm>
            <a:off x="1928794" y="4852656"/>
            <a:ext cx="1655863" cy="618631"/>
          </a:xfrm>
          <a:prstGeom prst="rect">
            <a:avLst/>
          </a:prstGeom>
          <a:noFill/>
        </p:spPr>
        <p:txBody>
          <a:bodyPr wrap="square" lIns="64008" tIns="32004" rIns="64008" bIns="32004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SQL Query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or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SProc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 bwMode="black">
          <a:xfrm>
            <a:off x="4167197" y="4852656"/>
            <a:ext cx="706347" cy="341632"/>
          </a:xfrm>
          <a:prstGeom prst="rect">
            <a:avLst/>
          </a:prstGeom>
          <a:noFill/>
        </p:spPr>
        <p:txBody>
          <a:bodyPr wrap="none" lIns="64008" tIns="32004" rIns="64008" bIns="32004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Rows</a:t>
            </a:r>
          </a:p>
        </p:txBody>
      </p:sp>
      <p:sp>
        <p:nvSpPr>
          <p:cNvPr id="87" name="TextBox 86"/>
          <p:cNvSpPr txBox="1"/>
          <p:nvPr/>
        </p:nvSpPr>
        <p:spPr bwMode="black">
          <a:xfrm>
            <a:off x="4167196" y="2884156"/>
            <a:ext cx="911532" cy="341632"/>
          </a:xfrm>
          <a:prstGeom prst="rect">
            <a:avLst/>
          </a:prstGeom>
          <a:noFill/>
        </p:spPr>
        <p:txBody>
          <a:bodyPr wrap="none" lIns="64008" tIns="32004" rIns="64008" bIns="32004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Objects</a:t>
            </a:r>
          </a:p>
        </p:txBody>
      </p:sp>
      <p:sp>
        <p:nvSpPr>
          <p:cNvPr id="88" name="Rounded Rectangle 87"/>
          <p:cNvSpPr/>
          <p:nvPr/>
        </p:nvSpPr>
        <p:spPr bwMode="blackWhite">
          <a:xfrm>
            <a:off x="5786446" y="1428736"/>
            <a:ext cx="2865936" cy="1143000"/>
          </a:xfrm>
          <a:prstGeom prst="roundRect">
            <a:avLst>
              <a:gd name="adj" fmla="val 5384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6000"/>
                </a:schemeClr>
              </a:gs>
            </a:gsLst>
            <a:lin ang="16200000" scaled="0"/>
          </a:gradFill>
          <a:ln>
            <a:solidFill>
              <a:srgbClr val="27728D"/>
            </a:solidFill>
            <a:headEnd type="none" w="med" len="med"/>
            <a:tailEnd type="none" w="med" len="med"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db.Customers.Add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(c1);</a:t>
            </a: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c2.City = “Seattle";</a:t>
            </a: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db.Customers.Remove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(c3);</a:t>
            </a:r>
          </a:p>
        </p:txBody>
      </p:sp>
      <p:sp>
        <p:nvSpPr>
          <p:cNvPr id="89" name="TextBox 88"/>
          <p:cNvSpPr txBox="1"/>
          <p:nvPr/>
        </p:nvSpPr>
        <p:spPr bwMode="black">
          <a:xfrm>
            <a:off x="5453071" y="2884156"/>
            <a:ext cx="1924629" cy="341632"/>
          </a:xfrm>
          <a:prstGeom prst="rect">
            <a:avLst/>
          </a:prstGeom>
          <a:noFill/>
        </p:spPr>
        <p:txBody>
          <a:bodyPr wrap="none" lIns="64008" tIns="32004" rIns="64008" bIns="32004" rtlCol="0">
            <a:spAutoFit/>
          </a:bodyPr>
          <a:lstStyle/>
          <a:p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SubmitChanges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()</a:t>
            </a:r>
          </a:p>
        </p:txBody>
      </p:sp>
      <p:sp>
        <p:nvSpPr>
          <p:cNvPr id="90" name="Rounded Rectangle 89"/>
          <p:cNvSpPr/>
          <p:nvPr/>
        </p:nvSpPr>
        <p:spPr bwMode="blackWhite">
          <a:xfrm>
            <a:off x="5786445" y="5679244"/>
            <a:ext cx="3022692" cy="887911"/>
          </a:xfrm>
          <a:prstGeom prst="roundRect">
            <a:avLst>
              <a:gd name="adj" fmla="val 5384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6000"/>
                </a:schemeClr>
              </a:gs>
            </a:gsLst>
            <a:lin ang="16200000" scaled="0"/>
          </a:gradFill>
          <a:ln>
            <a:solidFill>
              <a:srgbClr val="27728D"/>
            </a:solidFill>
            <a:headEnd type="none" w="med" len="med"/>
            <a:tailEnd type="none" w="med" len="med"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INSERT INTO Customer …</a:t>
            </a:r>
          </a:p>
          <a:p>
            <a:pPr defTabSz="109696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UPDATE Customer …</a:t>
            </a:r>
            <a:b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DELETE FROM Customer …</a:t>
            </a:r>
          </a:p>
        </p:txBody>
      </p:sp>
      <p:sp>
        <p:nvSpPr>
          <p:cNvPr id="91" name="TextBox 90"/>
          <p:cNvSpPr txBox="1"/>
          <p:nvPr/>
        </p:nvSpPr>
        <p:spPr bwMode="black">
          <a:xfrm>
            <a:off x="5500696" y="4852656"/>
            <a:ext cx="1142364" cy="618631"/>
          </a:xfrm>
          <a:prstGeom prst="rect">
            <a:avLst/>
          </a:prstGeom>
          <a:noFill/>
        </p:spPr>
        <p:txBody>
          <a:bodyPr wrap="none" lIns="64008" tIns="32004" rIns="64008" bIns="32004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DML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or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SProcs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/>
      <p:bldP spid="84" grpId="0" animBg="1"/>
      <p:bldP spid="85" grpId="0"/>
      <p:bldP spid="86" grpId="0"/>
      <p:bldP spid="87" grpId="0"/>
      <p:bldP spid="88" grpId="0" animBg="1"/>
      <p:bldP spid="89" grpId="0"/>
      <p:bldP spid="90" grpId="0" animBg="1"/>
      <p:bldP spid="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Jens K. Süßmeyer | LINQ to SQL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3E0C0-CF39-4C08-AC5E-1F76C4C818E5}" type="slidenum">
              <a:rPr lang="de-DE"/>
              <a:pPr>
                <a:defRPr/>
              </a:pPr>
              <a:t>9</a:t>
            </a:fld>
            <a:endParaRPr lang="de-DE"/>
          </a:p>
        </p:txBody>
      </p:sp>
      <p:pic>
        <p:nvPicPr>
          <p:cNvPr id="15364" name="Picture 5" descr="royal blue disc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3214688"/>
            <a:ext cx="2606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user man casual the kin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5725" y="2684463"/>
            <a:ext cx="800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5" descr="database green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75" y="3179763"/>
            <a:ext cx="523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8" descr="PC with flat panel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863" y="2779713"/>
            <a:ext cx="1098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8" descr="cod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clrChange>
              <a:clrFrom>
                <a:srgbClr val="08369A"/>
              </a:clrFrom>
              <a:clrTo>
                <a:srgbClr val="0836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1138" y="3351213"/>
            <a:ext cx="523875" cy="668337"/>
          </a:xfr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20" y="28572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Getting</a:t>
            </a:r>
            <a:r>
              <a:rPr lang="de-DE" sz="4500" b="1" dirty="0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4500" b="1" dirty="0" err="1">
                <a:solidFill>
                  <a:schemeClr val="accent1">
                    <a:satMod val="150000"/>
                  </a:schemeClr>
                </a:solidFill>
                <a:latin typeface="Calibri" pitchFamily="34" charset="0"/>
                <a:ea typeface="+mj-ea"/>
                <a:cs typeface="+mj-cs"/>
              </a:rPr>
              <a:t>started</a:t>
            </a:r>
            <a:endParaRPr lang="de-DE" sz="4500" b="1" dirty="0">
              <a:solidFill>
                <a:schemeClr val="accent1">
                  <a:satMod val="1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5370" name="TextBox 20"/>
          <p:cNvSpPr txBox="1">
            <a:spLocks noChangeArrowheads="1"/>
          </p:cNvSpPr>
          <p:nvPr/>
        </p:nvSpPr>
        <p:spPr bwMode="auto">
          <a:xfrm>
            <a:off x="4954588" y="4286250"/>
            <a:ext cx="351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4000" b="1">
                <a:solidFill>
                  <a:srgbClr val="336082"/>
                </a:solidFill>
                <a:latin typeface="Corbel" pitchFamily="34" charset="0"/>
              </a:rPr>
              <a:t>Demo 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3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819</Words>
  <Application>Microsoft Office PowerPoint</Application>
  <PresentationFormat>On-screen Show (4:3)</PresentationFormat>
  <Paragraphs>245</Paragraphs>
  <Slides>30</Slides>
  <Notes>30</Notes>
  <HiddenSlides>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Module</vt:lpstr>
      <vt:lpstr>LINQ to SQL</vt:lpstr>
      <vt:lpstr>Die Datenbank – das fremde Wesen</vt:lpstr>
      <vt:lpstr>Compiling in the dark</vt:lpstr>
      <vt:lpstr>Die Story / Der (leider) bisherig (oftmals) verwendete Weg mit SQL Server zu arbeiten </vt:lpstr>
      <vt:lpstr>Die LINQ „Familie“</vt:lpstr>
      <vt:lpstr>Slide 6</vt:lpstr>
      <vt:lpstr>LINQ to SQL - Providermodell</vt:lpstr>
      <vt:lpstr>LINQ to SQL Architecture</vt:lpstr>
      <vt:lpstr>Slide 9</vt:lpstr>
      <vt:lpstr>Mapping zu bekannten Typen</vt:lpstr>
      <vt:lpstr>Slide 11</vt:lpstr>
      <vt:lpstr>DataContext</vt:lpstr>
      <vt:lpstr>Slide 13</vt:lpstr>
      <vt:lpstr>Table</vt:lpstr>
      <vt:lpstr>Column</vt:lpstr>
      <vt:lpstr>Slide 16</vt:lpstr>
      <vt:lpstr>Prozeduren / Methoden</vt:lpstr>
      <vt:lpstr>Slide 18</vt:lpstr>
      <vt:lpstr>Prozeduren für Select</vt:lpstr>
      <vt:lpstr>Slide 20</vt:lpstr>
      <vt:lpstr>Slide 21</vt:lpstr>
      <vt:lpstr>Abgenzung / Ausblicke</vt:lpstr>
      <vt:lpstr>Wrap up</vt:lpstr>
      <vt:lpstr>Slide 24</vt:lpstr>
      <vt:lpstr>Weiterführende Informationen</vt:lpstr>
      <vt:lpstr>Weiterführende Informationen</vt:lpstr>
      <vt:lpstr>Methoden der Resultssets</vt:lpstr>
      <vt:lpstr>Shapes</vt:lpstr>
      <vt:lpstr>Beantwortete Fragen</vt:lpstr>
      <vt:lpstr>Beantwortete Fragen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2008-04-24T19:22:54Z</dcterms:created>
  <dcterms:modified xsi:type="dcterms:W3CDTF">2008-04-24T19:26:03Z</dcterms:modified>
</cp:coreProperties>
</file>