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7" r:id="rId2"/>
    <p:sldId id="258" r:id="rId3"/>
    <p:sldId id="259" r:id="rId4"/>
    <p:sldId id="260" r:id="rId5"/>
    <p:sldId id="261" r:id="rId6"/>
    <p:sldId id="262" r:id="rId7"/>
    <p:sldId id="263" r:id="rId8"/>
    <p:sldId id="267" r:id="rId9"/>
    <p:sldId id="269" r:id="rId10"/>
    <p:sldId id="270" r:id="rId11"/>
    <p:sldId id="271" r:id="rId12"/>
    <p:sldId id="272" r:id="rId13"/>
    <p:sldId id="265" r:id="rId14"/>
    <p:sldId id="273" r:id="rId15"/>
    <p:sldId id="274" r:id="rId16"/>
    <p:sldId id="268" r:id="rId17"/>
    <p:sldId id="264" r:id="rId1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88" d="100"/>
          <a:sy n="88" d="100"/>
        </p:scale>
        <p:origin x="597" y="5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022E58-93D6-44C7-B771-7A01F5503770}" type="datetimeFigureOut">
              <a:rPr lang="de-DE" smtClean="0"/>
              <a:t>24.04.2018</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18671-0520-4D7F-8D0E-5F04430D1B7C}" type="slidenum">
              <a:rPr lang="de-DE" smtClean="0"/>
              <a:t>‹Nr.›</a:t>
            </a:fld>
            <a:endParaRPr lang="de-DE"/>
          </a:p>
        </p:txBody>
      </p:sp>
    </p:spTree>
    <p:extLst>
      <p:ext uri="{BB962C8B-B14F-4D97-AF65-F5344CB8AC3E}">
        <p14:creationId xmlns:p14="http://schemas.microsoft.com/office/powerpoint/2010/main" val="219098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4F3E00D-603F-4318-A48C-2AD6684A6406}" type="slidenum">
              <a:rPr lang="de-DE" smtClean="0"/>
              <a:t>9</a:t>
            </a:fld>
            <a:endParaRPr lang="de-DE"/>
          </a:p>
        </p:txBody>
      </p:sp>
    </p:spTree>
    <p:extLst>
      <p:ext uri="{BB962C8B-B14F-4D97-AF65-F5344CB8AC3E}">
        <p14:creationId xmlns:p14="http://schemas.microsoft.com/office/powerpoint/2010/main" val="64574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4F3E00D-603F-4318-A48C-2AD6684A6406}" type="slidenum">
              <a:rPr lang="de-DE" smtClean="0"/>
              <a:t>10</a:t>
            </a:fld>
            <a:endParaRPr lang="de-DE"/>
          </a:p>
        </p:txBody>
      </p:sp>
    </p:spTree>
    <p:extLst>
      <p:ext uri="{BB962C8B-B14F-4D97-AF65-F5344CB8AC3E}">
        <p14:creationId xmlns:p14="http://schemas.microsoft.com/office/powerpoint/2010/main" val="728329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4F3E00D-603F-4318-A48C-2AD6684A6406}" type="slidenum">
              <a:rPr lang="de-DE" smtClean="0"/>
              <a:t>11</a:t>
            </a:fld>
            <a:endParaRPr lang="de-DE"/>
          </a:p>
        </p:txBody>
      </p:sp>
    </p:spTree>
    <p:extLst>
      <p:ext uri="{BB962C8B-B14F-4D97-AF65-F5344CB8AC3E}">
        <p14:creationId xmlns:p14="http://schemas.microsoft.com/office/powerpoint/2010/main" val="3505683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4F3E00D-603F-4318-A48C-2AD6684A6406}" type="slidenum">
              <a:rPr lang="de-DE" smtClean="0"/>
              <a:t>12</a:t>
            </a:fld>
            <a:endParaRPr lang="de-DE"/>
          </a:p>
        </p:txBody>
      </p:sp>
    </p:spTree>
    <p:extLst>
      <p:ext uri="{BB962C8B-B14F-4D97-AF65-F5344CB8AC3E}">
        <p14:creationId xmlns:p14="http://schemas.microsoft.com/office/powerpoint/2010/main" val="176132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4F3E00D-603F-4318-A48C-2AD6684A6406}" type="slidenum">
              <a:rPr lang="de-DE" smtClean="0"/>
              <a:t>14</a:t>
            </a:fld>
            <a:endParaRPr lang="de-DE"/>
          </a:p>
        </p:txBody>
      </p:sp>
    </p:spTree>
    <p:extLst>
      <p:ext uri="{BB962C8B-B14F-4D97-AF65-F5344CB8AC3E}">
        <p14:creationId xmlns:p14="http://schemas.microsoft.com/office/powerpoint/2010/main" val="2510067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4F3E00D-603F-4318-A48C-2AD6684A6406}" type="slidenum">
              <a:rPr lang="de-DE" smtClean="0"/>
              <a:t>15</a:t>
            </a:fld>
            <a:endParaRPr lang="de-DE"/>
          </a:p>
        </p:txBody>
      </p:sp>
    </p:spTree>
    <p:extLst>
      <p:ext uri="{BB962C8B-B14F-4D97-AF65-F5344CB8AC3E}">
        <p14:creationId xmlns:p14="http://schemas.microsoft.com/office/powerpoint/2010/main" val="3040233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8"/>
            <a:ext cx="10363200" cy="1470025"/>
          </a:xfrm>
        </p:spPr>
        <p:txBody>
          <a:bodyPr/>
          <a:lstStyle/>
          <a:p>
            <a:r>
              <a:rPr lang="de-DE" noProof="0"/>
              <a:t>Mastertitelformat bearbeiten</a:t>
            </a:r>
            <a:endParaRPr lang="en-US" noProof="0" dirty="0"/>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de-DE" noProof="0"/>
              <a:t>Master-Untertitelformat bearbeiten</a:t>
            </a:r>
            <a:endParaRPr lang="en-US" noProof="0" dirty="0"/>
          </a:p>
        </p:txBody>
      </p:sp>
      <p:sp>
        <p:nvSpPr>
          <p:cNvPr id="8" name="Foliennummernplatzhalter 5"/>
          <p:cNvSpPr>
            <a:spLocks noGrp="1"/>
          </p:cNvSpPr>
          <p:nvPr>
            <p:ph type="sldNum" sz="quarter" idx="4"/>
          </p:nvPr>
        </p:nvSpPr>
        <p:spPr>
          <a:xfrm>
            <a:off x="623392" y="6309320"/>
            <a:ext cx="1440160" cy="365125"/>
          </a:xfrm>
          <a:prstGeom prst="rect">
            <a:avLst/>
          </a:prstGeom>
        </p:spPr>
        <p:txBody>
          <a:bodyPr/>
          <a:lstStyle>
            <a:lvl1pPr>
              <a:defRPr sz="1600"/>
            </a:lvl1pPr>
          </a:lstStyle>
          <a:p>
            <a:fld id="{ABA4CF76-C0CA-4F6B-AF05-6D6312873B02}" type="slidenum">
              <a:rPr lang="de-DE" smtClean="0"/>
              <a:t>‹Nr.›</a:t>
            </a:fld>
            <a:endParaRPr lang="de-DE"/>
          </a:p>
        </p:txBody>
      </p:sp>
    </p:spTree>
    <p:extLst>
      <p:ext uri="{BB962C8B-B14F-4D97-AF65-F5344CB8AC3E}">
        <p14:creationId xmlns:p14="http://schemas.microsoft.com/office/powerpoint/2010/main" val="2310551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5" name="Fußzeilenplatzhalter 4"/>
          <p:cNvSpPr>
            <a:spLocks noGrp="1"/>
          </p:cNvSpPr>
          <p:nvPr>
            <p:ph type="ftr" sz="quarter" idx="11"/>
          </p:nvPr>
        </p:nvSpPr>
        <p:spPr>
          <a:xfrm>
            <a:off x="4165600" y="6356352"/>
            <a:ext cx="3860800" cy="365125"/>
          </a:xfrm>
          <a:prstGeom prst="rect">
            <a:avLst/>
          </a:prstGeom>
        </p:spPr>
        <p:txBody>
          <a:bodyPr/>
          <a:lstStyle/>
          <a:p>
            <a:endParaRPr lang="de-DE"/>
          </a:p>
        </p:txBody>
      </p:sp>
      <p:sp>
        <p:nvSpPr>
          <p:cNvPr id="6" name="Foliennummernplatzhalter 5"/>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Tree>
    <p:extLst>
      <p:ext uri="{BB962C8B-B14F-4D97-AF65-F5344CB8AC3E}">
        <p14:creationId xmlns:p14="http://schemas.microsoft.com/office/powerpoint/2010/main" val="4273964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40"/>
            <a:ext cx="27432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609600" y="274640"/>
            <a:ext cx="80264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5" name="Fußzeilenplatzhalter 4"/>
          <p:cNvSpPr>
            <a:spLocks noGrp="1"/>
          </p:cNvSpPr>
          <p:nvPr>
            <p:ph type="ftr" sz="quarter" idx="11"/>
          </p:nvPr>
        </p:nvSpPr>
        <p:spPr>
          <a:xfrm>
            <a:off x="4165600" y="6356352"/>
            <a:ext cx="3860800" cy="365125"/>
          </a:xfrm>
          <a:prstGeom prst="rect">
            <a:avLst/>
          </a:prstGeom>
        </p:spPr>
        <p:txBody>
          <a:bodyPr/>
          <a:lstStyle/>
          <a:p>
            <a:endParaRPr lang="de-DE"/>
          </a:p>
        </p:txBody>
      </p:sp>
      <p:sp>
        <p:nvSpPr>
          <p:cNvPr id="6" name="Foliennummernplatzhalter 5"/>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Tree>
    <p:extLst>
      <p:ext uri="{BB962C8B-B14F-4D97-AF65-F5344CB8AC3E}">
        <p14:creationId xmlns:p14="http://schemas.microsoft.com/office/powerpoint/2010/main" val="2773321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tandard">
    <p:spTree>
      <p:nvGrpSpPr>
        <p:cNvPr id="1" name=""/>
        <p:cNvGrpSpPr/>
        <p:nvPr/>
      </p:nvGrpSpPr>
      <p:grpSpPr>
        <a:xfrm>
          <a:off x="0" y="0"/>
          <a:ext cx="0" cy="0"/>
          <a:chOff x="0" y="0"/>
          <a:chExt cx="0" cy="0"/>
        </a:xfrm>
      </p:grpSpPr>
      <p:sp>
        <p:nvSpPr>
          <p:cNvPr id="2" name="Titel 1"/>
          <p:cNvSpPr>
            <a:spLocks noGrp="1"/>
          </p:cNvSpPr>
          <p:nvPr>
            <p:ph type="title"/>
          </p:nvPr>
        </p:nvSpPr>
        <p:spPr>
          <a:xfrm>
            <a:off x="3352800" y="0"/>
            <a:ext cx="8534400" cy="1052736"/>
          </a:xfrm>
          <a:prstGeom prst="rect">
            <a:avLst/>
          </a:prstGeom>
        </p:spPr>
        <p:txBody>
          <a:bodyPr anchor="ctr"/>
          <a:lstStyle>
            <a:lvl1pPr>
              <a:defRPr sz="3733">
                <a:solidFill>
                  <a:schemeClr val="tx1"/>
                </a:solidFill>
              </a:defRPr>
            </a:lvl1pPr>
          </a:lstStyle>
          <a:p>
            <a:r>
              <a:rPr lang="de-DE"/>
              <a:t>Mastertitelformat bearbeiten</a:t>
            </a:r>
            <a:endParaRPr lang="de-DE" dirty="0"/>
          </a:p>
        </p:txBody>
      </p:sp>
      <p:sp>
        <p:nvSpPr>
          <p:cNvPr id="3" name="Inhaltsplatzhalter 2"/>
          <p:cNvSpPr>
            <a:spLocks noGrp="1"/>
          </p:cNvSpPr>
          <p:nvPr>
            <p:ph idx="1"/>
          </p:nvPr>
        </p:nvSpPr>
        <p:spPr>
          <a:xfrm>
            <a:off x="335360" y="1268760"/>
            <a:ext cx="11521280" cy="5040560"/>
          </a:xfrm>
        </p:spPr>
        <p:txBody>
          <a:bodyPr/>
          <a:lstStyle>
            <a:lvl1pPr>
              <a:tabLst>
                <a:tab pos="474121" algn="l"/>
                <a:tab pos="965176" algn="l"/>
                <a:tab pos="1557828" algn="l"/>
                <a:tab pos="2150480" algn="l"/>
                <a:tab pos="2743131" algn="l"/>
              </a:tabLst>
              <a:defRPr/>
            </a:lvl1pPr>
            <a:lvl2pPr defTabSz="592652">
              <a:tabLst>
                <a:tab pos="474121" algn="l"/>
                <a:tab pos="1015975" algn="l"/>
                <a:tab pos="1557828" algn="l"/>
                <a:tab pos="2150480" algn="l"/>
                <a:tab pos="2743131" algn="l"/>
              </a:tabLst>
              <a:defRPr/>
            </a:lvl2pPr>
            <a:lvl3pPr>
              <a:tabLst>
                <a:tab pos="474121" algn="l"/>
                <a:tab pos="965176" algn="l"/>
                <a:tab pos="1557828" algn="l"/>
                <a:tab pos="2150480" algn="l"/>
                <a:tab pos="2743131" algn="l"/>
              </a:tabLst>
              <a:defRPr/>
            </a:lvl3pPr>
            <a:lvl4pPr>
              <a:tabLst>
                <a:tab pos="474121" algn="l"/>
                <a:tab pos="965176" algn="l"/>
                <a:tab pos="1557828" algn="l"/>
                <a:tab pos="2150480" algn="l"/>
                <a:tab pos="2743131" algn="l"/>
              </a:tabLst>
              <a:defRPr/>
            </a:lvl4pPr>
            <a:lvl5pPr>
              <a:tabLst>
                <a:tab pos="474121" algn="l"/>
                <a:tab pos="965176" algn="l"/>
                <a:tab pos="1557828" algn="l"/>
                <a:tab pos="2150480" algn="l"/>
                <a:tab pos="2743131" algn="l"/>
              </a:tabLst>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extplatzhalter 4"/>
          <p:cNvSpPr txBox="1">
            <a:spLocks/>
          </p:cNvSpPr>
          <p:nvPr/>
        </p:nvSpPr>
        <p:spPr>
          <a:xfrm>
            <a:off x="6096000" y="6381328"/>
            <a:ext cx="4032448" cy="404664"/>
          </a:xfrm>
          <a:prstGeom prst="rect">
            <a:avLst/>
          </a:prstGeom>
        </p:spPr>
        <p:txBody>
          <a:bodyPr/>
          <a:lstStyle>
            <a:lvl1pPr marL="0" indent="0" algn="l" rtl="0" eaLnBrk="0" fontAlgn="base" hangingPunct="0">
              <a:spcBef>
                <a:spcPct val="20000"/>
              </a:spcBef>
              <a:spcAft>
                <a:spcPct val="0"/>
              </a:spcAft>
              <a:buNone/>
              <a:defRPr sz="1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r>
              <a:rPr lang="de-DE" sz="2133" dirty="0">
                <a:solidFill>
                  <a:schemeClr val="bg1">
                    <a:lumMod val="75000"/>
                  </a:schemeClr>
                </a:solidFill>
              </a:rPr>
              <a:t>Uwe</a:t>
            </a:r>
            <a:r>
              <a:rPr lang="de-DE" sz="2133" baseline="0" dirty="0">
                <a:solidFill>
                  <a:schemeClr val="bg1">
                    <a:lumMod val="75000"/>
                  </a:schemeClr>
                </a:solidFill>
              </a:rPr>
              <a:t> Ricken</a:t>
            </a:r>
            <a:endParaRPr lang="de-DE" sz="2133" dirty="0">
              <a:solidFill>
                <a:schemeClr val="bg1">
                  <a:lumMod val="75000"/>
                </a:schemeClr>
              </a:solidFill>
            </a:endParaRPr>
          </a:p>
        </p:txBody>
      </p:sp>
    </p:spTree>
    <p:extLst>
      <p:ext uri="{BB962C8B-B14F-4D97-AF65-F5344CB8AC3E}">
        <p14:creationId xmlns:p14="http://schemas.microsoft.com/office/powerpoint/2010/main" val="1537243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Zwei Spalten">
    <p:spTree>
      <p:nvGrpSpPr>
        <p:cNvPr id="1" name=""/>
        <p:cNvGrpSpPr/>
        <p:nvPr/>
      </p:nvGrpSpPr>
      <p:grpSpPr>
        <a:xfrm>
          <a:off x="0" y="0"/>
          <a:ext cx="0" cy="0"/>
          <a:chOff x="0" y="0"/>
          <a:chExt cx="0" cy="0"/>
        </a:xfrm>
      </p:grpSpPr>
      <p:sp>
        <p:nvSpPr>
          <p:cNvPr id="2" name="Titel 1"/>
          <p:cNvSpPr>
            <a:spLocks noGrp="1"/>
          </p:cNvSpPr>
          <p:nvPr>
            <p:ph type="title"/>
          </p:nvPr>
        </p:nvSpPr>
        <p:spPr>
          <a:xfrm>
            <a:off x="335361" y="0"/>
            <a:ext cx="10177131" cy="1052736"/>
          </a:xfrm>
          <a:prstGeom prst="rect">
            <a:avLst/>
          </a:prstGeom>
        </p:spPr>
        <p:txBody>
          <a:bodyPr anchor="ctr"/>
          <a:lstStyle/>
          <a:p>
            <a:r>
              <a:rPr lang="de-DE"/>
              <a:t>Mastertitelformat bearbeiten</a:t>
            </a:r>
            <a:endParaRPr lang="de-DE" dirty="0"/>
          </a:p>
        </p:txBody>
      </p:sp>
      <p:sp>
        <p:nvSpPr>
          <p:cNvPr id="3" name="Inhaltsplatzhalter 2"/>
          <p:cNvSpPr>
            <a:spLocks noGrp="1"/>
          </p:cNvSpPr>
          <p:nvPr>
            <p:ph sz="half" idx="1"/>
          </p:nvPr>
        </p:nvSpPr>
        <p:spPr>
          <a:xfrm>
            <a:off x="335360" y="1340768"/>
            <a:ext cx="5664629"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92012" y="1340768"/>
            <a:ext cx="5664629"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43177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lvl1pPr algn="l">
              <a:defRPr sz="4267" b="1"/>
            </a:lvl1pPr>
          </a:lstStyle>
          <a:p>
            <a:r>
              <a:rPr lang="de-DE"/>
              <a:t>Mastertitelformat bearbeiten</a:t>
            </a:r>
          </a:p>
        </p:txBody>
      </p:sp>
      <p:sp>
        <p:nvSpPr>
          <p:cNvPr id="3" name="Inhaltsplatzhalter 2"/>
          <p:cNvSpPr>
            <a:spLocks noGrp="1"/>
          </p:cNvSpPr>
          <p:nvPr>
            <p:ph idx="1"/>
          </p:nvPr>
        </p:nvSpPr>
        <p:spPr/>
        <p:txBody>
          <a:bodyPr>
            <a:normAutofit/>
          </a:bodyPr>
          <a:lstStyle>
            <a:lvl1pPr>
              <a:defRPr sz="3200"/>
            </a:lvl1pPr>
            <a:lvl2pPr>
              <a:defRPr sz="3200"/>
            </a:lvl2pPr>
            <a:lvl3pPr>
              <a:defRPr sz="3200"/>
            </a:lvl3pPr>
            <a:lvl4pPr>
              <a:defRPr sz="3200"/>
            </a:lvl4pPr>
            <a:lvl5pPr>
              <a:defRPr sz="3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34151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5333" b="1" cap="all"/>
            </a:lvl1pPr>
          </a:lstStyle>
          <a:p>
            <a:r>
              <a:rPr lang="de-DE"/>
              <a:t>Mastertitelformat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6" name="Foliennummernplatzhalter 5"/>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7" name="Fußzeilenplatzhalt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2813694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7" name="Foliennummernplatzhalter 6"/>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8" name="Fußzeilenplatzhalt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3779290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de-DE"/>
              <a:t>Mastertextformat bearbeiten</a:t>
            </a:r>
          </a:p>
        </p:txBody>
      </p:sp>
      <p:sp>
        <p:nvSpPr>
          <p:cNvPr id="4" name="Inhaltsplatzhalt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de-DE"/>
              <a:t>Mastertextformat bearbeiten</a:t>
            </a:r>
          </a:p>
        </p:txBody>
      </p:sp>
      <p:sp>
        <p:nvSpPr>
          <p:cNvPr id="6" name="Inhaltsplatzhalt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9" name="Foliennummernplatzhalter 8"/>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10" name="Fußzeilenplatzhalter 4"/>
          <p:cNvSpPr>
            <a:spLocks noGrp="1"/>
          </p:cNvSpPr>
          <p:nvPr>
            <p:ph type="ftr" sz="quarter" idx="1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1270691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5" name="Foliennummernplatzhalter 4"/>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6" name="Fußzeilenplatzhalt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1046457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4" name="Foliennummernplatzhalter 3"/>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5" name="Fußzeilenplatzhalt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2843551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5" y="273049"/>
            <a:ext cx="4011084" cy="1162051"/>
          </a:xfrm>
        </p:spPr>
        <p:txBody>
          <a:bodyPr anchor="b"/>
          <a:lstStyle>
            <a:lvl1pPr algn="l">
              <a:defRPr sz="2667" b="1"/>
            </a:lvl1pPr>
          </a:lstStyle>
          <a:p>
            <a:r>
              <a:rPr lang="de-DE"/>
              <a:t>Mastertitelformat bearbeiten</a:t>
            </a:r>
          </a:p>
        </p:txBody>
      </p:sp>
      <p:sp>
        <p:nvSpPr>
          <p:cNvPr id="3" name="Inhaltsplatzhalter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5"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de-DE"/>
              <a:t>Mastertextformat bearbeiten</a:t>
            </a:r>
          </a:p>
        </p:txBody>
      </p:sp>
      <p:sp>
        <p:nvSpPr>
          <p:cNvPr id="5" name="Datumsplatzhalter 4"/>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7" name="Foliennummernplatzhalter 6"/>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8" name="Fußzeilenplatzhalt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1807852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1"/>
            <a:ext cx="7315200" cy="566739"/>
          </a:xfrm>
        </p:spPr>
        <p:txBody>
          <a:bodyPr anchor="b"/>
          <a:lstStyle>
            <a:lvl1pPr algn="l">
              <a:defRPr sz="2667" b="1"/>
            </a:lvl1pPr>
          </a:lstStyle>
          <a:p>
            <a:r>
              <a:rPr lang="de-DE"/>
              <a:t>Mastertitelformat bearbeiten</a:t>
            </a:r>
          </a:p>
        </p:txBody>
      </p:sp>
      <p:sp>
        <p:nvSpPr>
          <p:cNvPr id="3" name="Bildplatzhalt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de-DE"/>
              <a:t>Bild durch Klicken auf Symbol hinzufügen</a:t>
            </a:r>
          </a:p>
        </p:txBody>
      </p:sp>
      <p:sp>
        <p:nvSpPr>
          <p:cNvPr id="4" name="Textplatzhalter 3"/>
          <p:cNvSpPr>
            <a:spLocks noGrp="1"/>
          </p:cNvSpPr>
          <p:nvPr>
            <p:ph type="body" sz="half" idx="2"/>
          </p:nvPr>
        </p:nvSpPr>
        <p:spPr>
          <a:xfrm>
            <a:off x="2389717" y="5367340"/>
            <a:ext cx="7315200" cy="749829"/>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de-DE"/>
              <a:t>Mastertextformat bearbeiten</a:t>
            </a:r>
          </a:p>
        </p:txBody>
      </p:sp>
      <p:sp>
        <p:nvSpPr>
          <p:cNvPr id="5" name="Datumsplatzhalter 4"/>
          <p:cNvSpPr>
            <a:spLocks noGrp="1"/>
          </p:cNvSpPr>
          <p:nvPr>
            <p:ph type="dt" sz="half" idx="10"/>
          </p:nvPr>
        </p:nvSpPr>
        <p:spPr>
          <a:xfrm>
            <a:off x="609600" y="6356352"/>
            <a:ext cx="2844800" cy="365125"/>
          </a:xfrm>
          <a:prstGeom prst="rect">
            <a:avLst/>
          </a:prstGeom>
        </p:spPr>
        <p:txBody>
          <a:bodyPr/>
          <a:lstStyle/>
          <a:p>
            <a:fld id="{2962CEB7-93FA-432B-B1E3-BB6F87EF8924}" type="datetimeFigureOut">
              <a:rPr lang="de-DE" smtClean="0"/>
              <a:t>24.04.2018</a:t>
            </a:fld>
            <a:endParaRPr lang="de-DE"/>
          </a:p>
        </p:txBody>
      </p:sp>
      <p:sp>
        <p:nvSpPr>
          <p:cNvPr id="7" name="Foliennummernplatzhalter 6"/>
          <p:cNvSpPr>
            <a:spLocks noGrp="1"/>
          </p:cNvSpPr>
          <p:nvPr>
            <p:ph type="sldNum" sz="quarter" idx="12"/>
          </p:nvPr>
        </p:nvSpPr>
        <p:spPr>
          <a:xfrm>
            <a:off x="8737600" y="6356352"/>
            <a:ext cx="2844800" cy="365125"/>
          </a:xfrm>
          <a:prstGeom prst="rect">
            <a:avLst/>
          </a:prstGeom>
        </p:spPr>
        <p:txBody>
          <a:bodyPr/>
          <a:lstStyle/>
          <a:p>
            <a:fld id="{ABA4CF76-C0CA-4F6B-AF05-6D6312873B02}" type="slidenum">
              <a:rPr lang="de-DE" smtClean="0"/>
              <a:t>‹Nr.›</a:t>
            </a:fld>
            <a:endParaRPr lang="de-DE"/>
          </a:p>
        </p:txBody>
      </p:sp>
      <p:sp>
        <p:nvSpPr>
          <p:cNvPr id="8" name="Fußzeilenplatzhalt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de-DE"/>
          </a:p>
        </p:txBody>
      </p:sp>
    </p:spTree>
    <p:extLst>
      <p:ext uri="{BB962C8B-B14F-4D97-AF65-F5344CB8AC3E}">
        <p14:creationId xmlns:p14="http://schemas.microsoft.com/office/powerpoint/2010/main" val="2400001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09600" y="260351"/>
            <a:ext cx="10959008" cy="1056216"/>
          </a:xfrm>
          <a:prstGeom prst="rect">
            <a:avLst/>
          </a:prstGeom>
        </p:spPr>
        <p:txBody>
          <a:bodyPr vert="horz" lIns="91440" tIns="45720" rIns="91440" bIns="45720" rtlCol="0" anchor="ctr">
            <a:noAutofit/>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3" name="Textplatzhalter 2"/>
          <p:cNvSpPr>
            <a:spLocks noGrp="1"/>
          </p:cNvSpPr>
          <p:nvPr>
            <p:ph type="body" idx="1"/>
          </p:nvPr>
        </p:nvSpPr>
        <p:spPr>
          <a:xfrm>
            <a:off x="609600" y="1509186"/>
            <a:ext cx="10972800" cy="4607983"/>
          </a:xfrm>
          <a:prstGeom prst="rect">
            <a:avLst/>
          </a:prstGeom>
        </p:spPr>
        <p:txBody>
          <a:bodyPr vert="horz" lIns="91440" tIns="45720" rIns="91440" bIns="45720" rtlCol="0">
            <a:normAutofit/>
          </a:body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cxnSp>
        <p:nvCxnSpPr>
          <p:cNvPr id="8" name="Gerade Verbindung 7"/>
          <p:cNvCxnSpPr/>
          <p:nvPr/>
        </p:nvCxnSpPr>
        <p:spPr>
          <a:xfrm>
            <a:off x="623392" y="6213309"/>
            <a:ext cx="1094521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8880309" y="6309322"/>
            <a:ext cx="2688299" cy="338554"/>
          </a:xfrm>
          <a:prstGeom prst="rect">
            <a:avLst/>
          </a:prstGeom>
          <a:noFill/>
        </p:spPr>
        <p:txBody>
          <a:bodyPr wrap="square" rtlCol="0">
            <a:spAutoFit/>
          </a:bodyPr>
          <a:lstStyle/>
          <a:p>
            <a:pPr marL="0" marR="0" indent="0" algn="r" defTabSz="1219170" rtl="0" eaLnBrk="1" fontAlgn="auto" latinLnBrk="0" hangingPunct="1">
              <a:lnSpc>
                <a:spcPct val="100000"/>
              </a:lnSpc>
              <a:spcBef>
                <a:spcPts val="0"/>
              </a:spcBef>
              <a:spcAft>
                <a:spcPts val="0"/>
              </a:spcAft>
              <a:buClrTx/>
              <a:buSzTx/>
              <a:buFontTx/>
              <a:buNone/>
              <a:tabLst/>
              <a:defRPr/>
            </a:pPr>
            <a:r>
              <a:rPr lang="en-US" sz="1600" b="1" noProof="0" dirty="0">
                <a:solidFill>
                  <a:schemeClr val="tx2"/>
                </a:solidFill>
              </a:rPr>
              <a:t>db</a:t>
            </a:r>
            <a:r>
              <a:rPr lang="en-US" sz="1600" noProof="0" dirty="0"/>
              <a:t> Berater GmbH - </a:t>
            </a:r>
            <a:r>
              <a:rPr lang="en-US" sz="1600" noProof="0"/>
              <a:t>© 2018</a:t>
            </a:r>
            <a:endParaRPr lang="en-US" sz="1600" noProof="0" dirty="0"/>
          </a:p>
        </p:txBody>
      </p:sp>
      <p:sp>
        <p:nvSpPr>
          <p:cNvPr id="10" name="Foliennummernplatzhalter 5"/>
          <p:cNvSpPr>
            <a:spLocks noGrp="1"/>
          </p:cNvSpPr>
          <p:nvPr>
            <p:ph type="sldNum" sz="quarter" idx="4"/>
          </p:nvPr>
        </p:nvSpPr>
        <p:spPr>
          <a:xfrm>
            <a:off x="623392" y="6309320"/>
            <a:ext cx="1440160" cy="365125"/>
          </a:xfrm>
          <a:prstGeom prst="rect">
            <a:avLst/>
          </a:prstGeom>
        </p:spPr>
        <p:txBody>
          <a:bodyPr/>
          <a:lstStyle>
            <a:lvl1pPr>
              <a:defRPr sz="1600"/>
            </a:lvl1pPr>
          </a:lstStyle>
          <a:p>
            <a:fld id="{ABA4CF76-C0CA-4F6B-AF05-6D6312873B02}" type="slidenum">
              <a:rPr lang="de-DE" smtClean="0"/>
              <a:t>‹Nr.›</a:t>
            </a:fld>
            <a:endParaRPr lang="de-DE"/>
          </a:p>
        </p:txBody>
      </p:sp>
    </p:spTree>
    <p:extLst>
      <p:ext uri="{BB962C8B-B14F-4D97-AF65-F5344CB8AC3E}">
        <p14:creationId xmlns:p14="http://schemas.microsoft.com/office/powerpoint/2010/main" val="24350259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1219170" rtl="0" eaLnBrk="1" latinLnBrk="0" hangingPunct="1">
        <a:spcBef>
          <a:spcPct val="0"/>
        </a:spcBef>
        <a:buNone/>
        <a:defRPr sz="4267" b="1"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1066773" indent="-457189"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2pPr>
      <a:lvl3pPr marL="1676358" indent="-457189"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285943" indent="-457189"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4pPr>
      <a:lvl5pPr marL="2895528" indent="-457189"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de-DE"/>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bit.ly/1TR9vg7"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docs.live.net/f02567aecbed924b/Dokumente/db%20Berater%20GmbH/PASS%20Vortr&#228;ge/Sprecheraktvit&#228;ten/Analyse%20eines%20SQL%20Servers/099%20-%20A10%20-%20Mixed%20Extents%20vs%20Uniform%20Extents.sq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docs.live.net/f02567aecbed924b/Dokumente/db%20Berater%20GmbH/PASS%20Vortr&#228;ge/Sprecheraktvit&#228;ten/Analyse%20eines%20SQL%20Servers/099%20-%20A40%20-%20Instant%20File%20Initialization.sq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d.docs.live.net/f02567aecbed924b/Dokumente/db%20Berater%20GmbH/PASS%20Vortr&#228;ge/Sprecheraktvit&#228;ten/Analyse%20eines%20SQL%20Servers/099%20-%20A60%20-%20Uneven%20size%20of%20multiple%20data%20files.sql.sql"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099%20-%20A90%20-%20Demonstration%20of%20CXPACKET.sql" TargetMode="External"/><Relationship Id="rId2" Type="http://schemas.openxmlformats.org/officeDocument/2006/relationships/hyperlink" Target="099%20-%20A80%20-%20Database%20and%20FILLFACTOR.sql" TargetMode="External"/><Relationship Id="rId1" Type="http://schemas.openxmlformats.org/officeDocument/2006/relationships/slideLayout" Target="../slideLayouts/slideLayout2.xml"/><Relationship Id="rId4" Type="http://schemas.openxmlformats.org/officeDocument/2006/relationships/hyperlink" Target="https://d.docs.live.net/f02567aecbed924b/Dokumente/db%20Berater%20GmbH/PASS%20Vortr&#228;ge/Sprecheraktvit&#228;ten/Analyse%20eines%20SQL%20Servers/099%20-%20A20%20-%20Plan%20Cache%20Bloating.sql"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bit.ly/1TR9vg7"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mailto:uwe.ricken@db-berater.de" TargetMode="External"/><Relationship Id="rId7" Type="http://schemas.openxmlformats.org/officeDocument/2006/relationships/image" Target="../media/image1.jpeg"/><Relationship Id="rId2" Type="http://schemas.openxmlformats.org/officeDocument/2006/relationships/hyperlink" Target="http://www.db-berater.de/" TargetMode="External"/><Relationship Id="rId1" Type="http://schemas.openxmlformats.org/officeDocument/2006/relationships/slideLayout" Target="../slideLayouts/slideLayout4.xml"/><Relationship Id="rId6" Type="http://schemas.openxmlformats.org/officeDocument/2006/relationships/hyperlink" Target="http://www.xing.com/profile/Uwe_Ricken" TargetMode="External"/><Relationship Id="rId5" Type="http://schemas.openxmlformats.org/officeDocument/2006/relationships/hyperlink" Target="https://twitter.com/@dbberater" TargetMode="External"/><Relationship Id="rId10" Type="http://schemas.openxmlformats.org/officeDocument/2006/relationships/image" Target="../media/image4.png"/><Relationship Id="rId4" Type="http://schemas.openxmlformats.org/officeDocument/2006/relationships/hyperlink" Target="http://www.sqlmaster.de/" TargetMode="External"/><Relationship Id="rId9"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rusanu.com/2013/08/01/understanding-how-sql-server-executes-a-query/"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d.docs.live.net/f02567aecbed924b/Dokumente/db%20Berater%20GmbH/PASS%20Vortr&#228;ge/Sprecheraktvit&#228;ten/Analyse%20eines%20SQL%20Servers/099%20-%20A50%20-%20TEMPDB%20-%20Allocation%20Contention%20.sql" TargetMode="External"/><Relationship Id="rId2" Type="http://schemas.openxmlformats.org/officeDocument/2006/relationships/hyperlink" Target="https://d.docs.live.net/f02567aecbed924b/Dokumente/db%20Berater%20GmbH/PASS%20Vortr&#228;ge/Sprecheraktvit&#228;ten/Analyse%20eines%20SQL%20Servers/099%20-%20A40%20-%20Instant%20File%20Initialization.sq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d.docs.live.net/f02567aecbed924b/Dokumente/db%20Berater%20GmbH/PASS%20Vortr&#228;ge/Sprecheraktvit&#228;ten/Analyse%20eines%20SQL%20Servers/099%20-%20A60%20-%20Uneven%20size%20of%20multiple%20data%20files.sql.sq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pPr algn="ctr"/>
            <a:r>
              <a:rPr lang="de-DE" dirty="0"/>
              <a:t>Analyse und Konfiguration</a:t>
            </a:r>
            <a:br>
              <a:rPr lang="de-DE" dirty="0"/>
            </a:br>
            <a:r>
              <a:rPr lang="de-DE" dirty="0"/>
              <a:t>Best Practice</a:t>
            </a:r>
          </a:p>
        </p:txBody>
      </p:sp>
      <p:sp>
        <p:nvSpPr>
          <p:cNvPr id="3" name="Untertitel 2"/>
          <p:cNvSpPr>
            <a:spLocks noGrp="1"/>
          </p:cNvSpPr>
          <p:nvPr>
            <p:ph type="subTitle" idx="1"/>
          </p:nvPr>
        </p:nvSpPr>
        <p:spPr/>
        <p:txBody>
          <a:bodyPr/>
          <a:lstStyle/>
          <a:p>
            <a:r>
              <a:rPr lang="de-DE" dirty="0"/>
              <a:t>Uwe Ricken</a:t>
            </a:r>
          </a:p>
        </p:txBody>
      </p:sp>
      <p:sp>
        <p:nvSpPr>
          <p:cNvPr id="4" name="Textfeld 3"/>
          <p:cNvSpPr txBox="1"/>
          <p:nvPr/>
        </p:nvSpPr>
        <p:spPr>
          <a:xfrm>
            <a:off x="2351584" y="644691"/>
            <a:ext cx="7488832" cy="830997"/>
          </a:xfrm>
          <a:prstGeom prst="rect">
            <a:avLst/>
          </a:prstGeom>
          <a:noFill/>
        </p:spPr>
        <p:txBody>
          <a:bodyPr wrap="square" rtlCol="0">
            <a:spAutoFit/>
          </a:bodyPr>
          <a:lstStyle/>
          <a:p>
            <a:pPr algn="ctr"/>
            <a:r>
              <a:rPr lang="de-DE" sz="4800" b="1" dirty="0">
                <a:hlinkClick r:id="rId2"/>
              </a:rPr>
              <a:t>http://bit.ly/1TR9vg7</a:t>
            </a:r>
            <a:endParaRPr lang="de-DE" sz="4800" b="1" dirty="0"/>
          </a:p>
        </p:txBody>
      </p:sp>
    </p:spTree>
    <p:extLst>
      <p:ext uri="{BB962C8B-B14F-4D97-AF65-F5344CB8AC3E}">
        <p14:creationId xmlns:p14="http://schemas.microsoft.com/office/powerpoint/2010/main" val="1177038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Mixed Extents</a:t>
            </a:r>
          </a:p>
        </p:txBody>
      </p:sp>
      <p:sp>
        <p:nvSpPr>
          <p:cNvPr id="5" name="Inhaltsplatzhalter 4"/>
          <p:cNvSpPr>
            <a:spLocks noGrp="1"/>
          </p:cNvSpPr>
          <p:nvPr>
            <p:ph idx="1"/>
          </p:nvPr>
        </p:nvSpPr>
        <p:spPr/>
        <p:txBody>
          <a:bodyPr/>
          <a:lstStyle/>
          <a:p>
            <a:r>
              <a:rPr lang="en-US" dirty="0"/>
              <a:t>Mixed extents manage data pages of different tables / indexes</a:t>
            </a:r>
          </a:p>
        </p:txBody>
      </p:sp>
      <p:graphicFrame>
        <p:nvGraphicFramePr>
          <p:cNvPr id="7" name="Tabelle 6"/>
          <p:cNvGraphicFramePr>
            <a:graphicFrameLocks noGrp="1"/>
          </p:cNvGraphicFramePr>
          <p:nvPr>
            <p:extLst/>
          </p:nvPr>
        </p:nvGraphicFramePr>
        <p:xfrm>
          <a:off x="654126"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 1</a:t>
                      </a:r>
                    </a:p>
                  </a:txBody>
                  <a:tcPr>
                    <a:solidFill>
                      <a:schemeClr val="accent4"/>
                    </a:solidFill>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8" name="Tabelle 7"/>
          <p:cNvGraphicFramePr>
            <a:graphicFrameLocks noGrp="1"/>
          </p:cNvGraphicFramePr>
          <p:nvPr>
            <p:extLst/>
          </p:nvPr>
        </p:nvGraphicFramePr>
        <p:xfrm>
          <a:off x="3402971"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a:t>
                      </a:r>
                      <a:r>
                        <a:rPr lang="de-DE" baseline="0" dirty="0"/>
                        <a:t> 2</a:t>
                      </a:r>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9" name="Tabelle 8"/>
          <p:cNvGraphicFramePr>
            <a:graphicFrameLocks noGrp="1"/>
          </p:cNvGraphicFramePr>
          <p:nvPr>
            <p:extLst/>
          </p:nvPr>
        </p:nvGraphicFramePr>
        <p:xfrm>
          <a:off x="6151816"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 3</a:t>
                      </a:r>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10" name="Tabelle 9"/>
          <p:cNvGraphicFramePr>
            <a:graphicFrameLocks noGrp="1"/>
          </p:cNvGraphicFramePr>
          <p:nvPr>
            <p:extLst/>
          </p:nvPr>
        </p:nvGraphicFramePr>
        <p:xfrm>
          <a:off x="8900661"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a:t>
                      </a:r>
                      <a:r>
                        <a:rPr lang="de-DE" baseline="0" dirty="0"/>
                        <a:t> 4</a:t>
                      </a:r>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11" name="Tabelle 10"/>
          <p:cNvGraphicFramePr>
            <a:graphicFrameLocks noGrp="1"/>
          </p:cNvGraphicFramePr>
          <p:nvPr>
            <p:extLst/>
          </p:nvPr>
        </p:nvGraphicFramePr>
        <p:xfrm>
          <a:off x="654126" y="4432921"/>
          <a:ext cx="8128000" cy="18288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016000">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016000">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gridCol w="1016000">
                  <a:extLst>
                    <a:ext uri="{9D8B030D-6E8A-4147-A177-3AD203B41FA5}">
                      <a16:colId xmlns:a16="http://schemas.microsoft.com/office/drawing/2014/main" val="20007"/>
                    </a:ext>
                  </a:extLst>
                </a:gridCol>
              </a:tblGrid>
              <a:tr h="370840">
                <a:tc gridSpan="8">
                  <a:txBody>
                    <a:bodyPr/>
                    <a:lstStyle/>
                    <a:p>
                      <a:r>
                        <a:rPr lang="de-DE" dirty="0"/>
                        <a:t>MIXED Extent</a:t>
                      </a:r>
                    </a:p>
                  </a:txBody>
                  <a:tcPr>
                    <a:solidFill>
                      <a:schemeClr val="tx1">
                        <a:lumMod val="95000"/>
                        <a:lumOff val="5000"/>
                      </a:schemeClr>
                    </a:solidFill>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0000"/>
                  </a:ext>
                </a:extLst>
              </a:tr>
              <a:tr h="370840">
                <a:tc>
                  <a:txBody>
                    <a:bodyPr/>
                    <a:lstStyle/>
                    <a:p>
                      <a:pPr algn="ctr"/>
                      <a:r>
                        <a:rPr lang="de-DE" b="1" dirty="0">
                          <a:solidFill>
                            <a:schemeClr val="bg1"/>
                          </a:solidFill>
                        </a:rPr>
                        <a:t>105</a:t>
                      </a:r>
                    </a:p>
                  </a:txBody>
                  <a:tcPr>
                    <a:solidFill>
                      <a:schemeClr val="accent4"/>
                    </a:solidFill>
                  </a:tcPr>
                </a:tc>
                <a:tc>
                  <a:txBody>
                    <a:bodyPr/>
                    <a:lstStyle/>
                    <a:p>
                      <a:pPr algn="ctr"/>
                      <a:r>
                        <a:rPr lang="de-DE" b="1" dirty="0">
                          <a:solidFill>
                            <a:schemeClr val="bg1"/>
                          </a:solidFill>
                        </a:rPr>
                        <a:t>106</a:t>
                      </a:r>
                    </a:p>
                  </a:txBody>
                  <a:tcPr>
                    <a:solidFill>
                      <a:srgbClr val="92D050"/>
                    </a:solidFill>
                  </a:tcPr>
                </a:tc>
                <a:tc>
                  <a:txBody>
                    <a:bodyPr/>
                    <a:lstStyle/>
                    <a:p>
                      <a:pPr algn="ctr"/>
                      <a:r>
                        <a:rPr lang="de-DE" b="1" dirty="0">
                          <a:solidFill>
                            <a:schemeClr val="bg1"/>
                          </a:solidFill>
                        </a:rPr>
                        <a:t>107</a:t>
                      </a:r>
                    </a:p>
                  </a:txBody>
                  <a:tcPr>
                    <a:solidFill>
                      <a:srgbClr val="FF0000"/>
                    </a:solidFill>
                  </a:tcPr>
                </a:tc>
                <a:tc>
                  <a:txBody>
                    <a:bodyPr/>
                    <a:lstStyle/>
                    <a:p>
                      <a:pPr algn="ctr"/>
                      <a:r>
                        <a:rPr lang="de-DE" b="1" dirty="0">
                          <a:solidFill>
                            <a:schemeClr val="bg1"/>
                          </a:solidFill>
                        </a:rPr>
                        <a:t>108</a:t>
                      </a:r>
                    </a:p>
                  </a:txBody>
                  <a:tcPr>
                    <a:solidFill>
                      <a:srgbClr val="FF0000"/>
                    </a:solidFill>
                  </a:tcPr>
                </a:tc>
                <a:tc>
                  <a:txBody>
                    <a:bodyPr/>
                    <a:lstStyle/>
                    <a:p>
                      <a:pPr algn="ctr"/>
                      <a:r>
                        <a:rPr lang="de-DE" b="1" dirty="0">
                          <a:solidFill>
                            <a:schemeClr val="bg1"/>
                          </a:solidFill>
                        </a:rPr>
                        <a:t>109</a:t>
                      </a:r>
                    </a:p>
                  </a:txBody>
                  <a:tcPr>
                    <a:solidFill>
                      <a:schemeClr val="accent4"/>
                    </a:solidFill>
                  </a:tcPr>
                </a:tc>
                <a:tc>
                  <a:txBody>
                    <a:bodyPr/>
                    <a:lstStyle/>
                    <a:p>
                      <a:pPr algn="ctr"/>
                      <a:r>
                        <a:rPr lang="de-DE" b="1" dirty="0">
                          <a:solidFill>
                            <a:schemeClr val="bg1"/>
                          </a:solidFill>
                        </a:rPr>
                        <a:t>110</a:t>
                      </a:r>
                    </a:p>
                  </a:txBody>
                  <a:tcPr>
                    <a:solidFill>
                      <a:srgbClr val="7030A0"/>
                    </a:solidFill>
                  </a:tcPr>
                </a:tc>
                <a:tc>
                  <a:txBody>
                    <a:bodyPr/>
                    <a:lstStyle/>
                    <a:p>
                      <a:pPr algn="ctr"/>
                      <a:r>
                        <a:rPr lang="de-DE" b="1" dirty="0">
                          <a:solidFill>
                            <a:schemeClr val="bg1"/>
                          </a:solidFill>
                        </a:rPr>
                        <a:t>111</a:t>
                      </a:r>
                    </a:p>
                  </a:txBody>
                  <a:tcPr>
                    <a:solidFill>
                      <a:srgbClr val="92D050"/>
                    </a:solidFill>
                  </a:tcPr>
                </a:tc>
                <a:tc>
                  <a:txBody>
                    <a:bodyPr/>
                    <a:lstStyle/>
                    <a:p>
                      <a:pPr algn="ctr"/>
                      <a:r>
                        <a:rPr lang="de-DE" b="1" dirty="0">
                          <a:solidFill>
                            <a:schemeClr val="bg1"/>
                          </a:solidFill>
                        </a:rPr>
                        <a:t>112</a:t>
                      </a:r>
                    </a:p>
                  </a:txBody>
                  <a:tcPr>
                    <a:solidFill>
                      <a:schemeClr val="accent4"/>
                    </a:solidFill>
                  </a:tcPr>
                </a:tc>
                <a:extLst>
                  <a:ext uri="{0D108BD9-81ED-4DB2-BD59-A6C34878D82A}">
                    <a16:rowId xmlns:a16="http://schemas.microsoft.com/office/drawing/2014/main" val="10001"/>
                  </a:ext>
                </a:extLst>
              </a:tr>
              <a:tr h="370840">
                <a:tc>
                  <a:txBody>
                    <a:bodyPr/>
                    <a:lstStyle/>
                    <a:p>
                      <a:pPr algn="ctr"/>
                      <a:r>
                        <a:rPr lang="de-DE" b="1" dirty="0">
                          <a:solidFill>
                            <a:schemeClr val="bg1"/>
                          </a:solidFill>
                        </a:rPr>
                        <a:t>113</a:t>
                      </a:r>
                    </a:p>
                  </a:txBody>
                  <a:tcPr>
                    <a:solidFill>
                      <a:schemeClr val="accent4"/>
                    </a:solidFill>
                  </a:tcPr>
                </a:tc>
                <a:tc>
                  <a:txBody>
                    <a:bodyPr/>
                    <a:lstStyle/>
                    <a:p>
                      <a:pPr algn="ctr"/>
                      <a:r>
                        <a:rPr lang="de-DE" b="1" dirty="0">
                          <a:solidFill>
                            <a:schemeClr val="bg1"/>
                          </a:solidFill>
                        </a:rPr>
                        <a:t>114</a:t>
                      </a:r>
                    </a:p>
                  </a:txBody>
                  <a:tcPr>
                    <a:solidFill>
                      <a:schemeClr val="accent4"/>
                    </a:solidFill>
                  </a:tcPr>
                </a:tc>
                <a:tc>
                  <a:txBody>
                    <a:bodyPr/>
                    <a:lstStyle/>
                    <a:p>
                      <a:pPr algn="ctr"/>
                      <a:r>
                        <a:rPr lang="de-DE" b="1" dirty="0">
                          <a:solidFill>
                            <a:schemeClr val="bg1"/>
                          </a:solidFill>
                        </a:rPr>
                        <a:t>115</a:t>
                      </a:r>
                    </a:p>
                  </a:txBody>
                  <a:tcPr>
                    <a:solidFill>
                      <a:schemeClr val="accent4"/>
                    </a:solidFill>
                  </a:tcPr>
                </a:tc>
                <a:tc>
                  <a:txBody>
                    <a:bodyPr/>
                    <a:lstStyle/>
                    <a:p>
                      <a:pPr algn="ctr"/>
                      <a:r>
                        <a:rPr lang="de-DE" b="1" dirty="0">
                          <a:solidFill>
                            <a:schemeClr val="bg1"/>
                          </a:solidFill>
                        </a:rPr>
                        <a:t>116</a:t>
                      </a:r>
                    </a:p>
                  </a:txBody>
                  <a:tcPr>
                    <a:solidFill>
                      <a:schemeClr val="accent4"/>
                    </a:solidFill>
                  </a:tcPr>
                </a:tc>
                <a:tc>
                  <a:txBody>
                    <a:bodyPr/>
                    <a:lstStyle/>
                    <a:p>
                      <a:pPr algn="ctr"/>
                      <a:r>
                        <a:rPr lang="de-DE" b="1" dirty="0">
                          <a:solidFill>
                            <a:schemeClr val="bg1"/>
                          </a:solidFill>
                        </a:rPr>
                        <a:t>117</a:t>
                      </a:r>
                    </a:p>
                  </a:txBody>
                  <a:tcPr>
                    <a:solidFill>
                      <a:schemeClr val="accent4"/>
                    </a:solidFill>
                  </a:tcPr>
                </a:tc>
                <a:tc>
                  <a:txBody>
                    <a:bodyPr/>
                    <a:lstStyle/>
                    <a:p>
                      <a:pPr algn="ctr"/>
                      <a:r>
                        <a:rPr lang="de-DE" b="1" dirty="0">
                          <a:solidFill>
                            <a:schemeClr val="bg1"/>
                          </a:solidFill>
                        </a:rPr>
                        <a:t>118</a:t>
                      </a:r>
                    </a:p>
                  </a:txBody>
                  <a:tcPr>
                    <a:solidFill>
                      <a:srgbClr val="FF0000"/>
                    </a:solidFill>
                  </a:tcPr>
                </a:tc>
                <a:tc>
                  <a:txBody>
                    <a:bodyPr/>
                    <a:lstStyle/>
                    <a:p>
                      <a:pPr algn="ctr"/>
                      <a:r>
                        <a:rPr lang="de-DE" b="1" dirty="0">
                          <a:solidFill>
                            <a:schemeClr val="bg1"/>
                          </a:solidFill>
                        </a:rPr>
                        <a:t>119</a:t>
                      </a:r>
                    </a:p>
                  </a:txBody>
                  <a:tcPr>
                    <a:solidFill>
                      <a:srgbClr val="92D050"/>
                    </a:solidFill>
                  </a:tcPr>
                </a:tc>
                <a:tc>
                  <a:txBody>
                    <a:bodyPr/>
                    <a:lstStyle/>
                    <a:p>
                      <a:pPr algn="ctr"/>
                      <a:r>
                        <a:rPr lang="de-DE" b="1" dirty="0">
                          <a:solidFill>
                            <a:schemeClr val="bg1"/>
                          </a:solidFill>
                        </a:rPr>
                        <a:t>120</a:t>
                      </a:r>
                    </a:p>
                  </a:txBody>
                  <a:tcPr>
                    <a:solidFill>
                      <a:srgbClr val="7030A0"/>
                    </a:solidFill>
                  </a:tcPr>
                </a:tc>
                <a:extLst>
                  <a:ext uri="{0D108BD9-81ED-4DB2-BD59-A6C34878D82A}">
                    <a16:rowId xmlns:a16="http://schemas.microsoft.com/office/drawing/2014/main" val="1941666702"/>
                  </a:ext>
                </a:extLst>
              </a:tr>
              <a:tr h="370840">
                <a:tc>
                  <a:txBody>
                    <a:bodyPr/>
                    <a:lstStyle/>
                    <a:p>
                      <a:pPr algn="ctr"/>
                      <a:r>
                        <a:rPr lang="de-DE" b="1" dirty="0">
                          <a:solidFill>
                            <a:schemeClr val="bg1"/>
                          </a:solidFill>
                        </a:rPr>
                        <a:t>121</a:t>
                      </a:r>
                    </a:p>
                  </a:txBody>
                  <a:tcPr>
                    <a:solidFill>
                      <a:srgbClr val="FFC000"/>
                    </a:solidFill>
                  </a:tcPr>
                </a:tc>
                <a:tc>
                  <a:txBody>
                    <a:bodyPr/>
                    <a:lstStyle/>
                    <a:p>
                      <a:pPr algn="ctr"/>
                      <a:r>
                        <a:rPr lang="de-DE" b="1" dirty="0">
                          <a:solidFill>
                            <a:schemeClr val="bg1"/>
                          </a:solidFill>
                        </a:rPr>
                        <a:t>122</a:t>
                      </a:r>
                    </a:p>
                  </a:txBody>
                  <a:tcPr>
                    <a:solidFill>
                      <a:srgbClr val="FFC000"/>
                    </a:solidFill>
                  </a:tcPr>
                </a:tc>
                <a:tc>
                  <a:txBody>
                    <a:bodyPr/>
                    <a:lstStyle/>
                    <a:p>
                      <a:pPr algn="ctr"/>
                      <a:r>
                        <a:rPr lang="de-DE" b="1" dirty="0">
                          <a:solidFill>
                            <a:schemeClr val="bg1"/>
                          </a:solidFill>
                        </a:rPr>
                        <a:t>123</a:t>
                      </a:r>
                    </a:p>
                  </a:txBody>
                  <a:tcPr>
                    <a:solidFill>
                      <a:srgbClr val="FFC000"/>
                    </a:solidFill>
                  </a:tcPr>
                </a:tc>
                <a:tc>
                  <a:txBody>
                    <a:bodyPr/>
                    <a:lstStyle/>
                    <a:p>
                      <a:pPr algn="ctr"/>
                      <a:r>
                        <a:rPr lang="de-DE" b="1" dirty="0">
                          <a:solidFill>
                            <a:schemeClr val="bg1"/>
                          </a:solidFill>
                        </a:rPr>
                        <a:t>124</a:t>
                      </a:r>
                    </a:p>
                  </a:txBody>
                  <a:tcPr>
                    <a:solidFill>
                      <a:srgbClr val="FFC000"/>
                    </a:solidFill>
                  </a:tcPr>
                </a:tc>
                <a:tc>
                  <a:txBody>
                    <a:bodyPr/>
                    <a:lstStyle/>
                    <a:p>
                      <a:pPr algn="ctr"/>
                      <a:r>
                        <a:rPr lang="de-DE" b="1" dirty="0">
                          <a:solidFill>
                            <a:schemeClr val="bg1"/>
                          </a:solidFill>
                        </a:rPr>
                        <a:t>125</a:t>
                      </a:r>
                    </a:p>
                  </a:txBody>
                  <a:tcPr>
                    <a:solidFill>
                      <a:srgbClr val="FFC000"/>
                    </a:solidFill>
                  </a:tcPr>
                </a:tc>
                <a:tc>
                  <a:txBody>
                    <a:bodyPr/>
                    <a:lstStyle/>
                    <a:p>
                      <a:pPr algn="ctr"/>
                      <a:r>
                        <a:rPr lang="de-DE" b="1" dirty="0">
                          <a:solidFill>
                            <a:schemeClr val="bg1"/>
                          </a:solidFill>
                        </a:rPr>
                        <a:t>126</a:t>
                      </a:r>
                    </a:p>
                  </a:txBody>
                  <a:tcPr>
                    <a:solidFill>
                      <a:srgbClr val="FFC000"/>
                    </a:solidFill>
                  </a:tcPr>
                </a:tc>
                <a:tc>
                  <a:txBody>
                    <a:bodyPr/>
                    <a:lstStyle/>
                    <a:p>
                      <a:pPr algn="ctr"/>
                      <a:r>
                        <a:rPr lang="de-DE" b="1" dirty="0">
                          <a:solidFill>
                            <a:schemeClr val="bg1"/>
                          </a:solidFill>
                        </a:rPr>
                        <a:t>127</a:t>
                      </a:r>
                    </a:p>
                  </a:txBody>
                  <a:tcPr>
                    <a:solidFill>
                      <a:srgbClr val="FFC000"/>
                    </a:solidFill>
                  </a:tcPr>
                </a:tc>
                <a:tc>
                  <a:txBody>
                    <a:bodyPr/>
                    <a:lstStyle/>
                    <a:p>
                      <a:pPr algn="ctr"/>
                      <a:r>
                        <a:rPr lang="de-DE" b="1" dirty="0">
                          <a:solidFill>
                            <a:schemeClr val="bg1"/>
                          </a:solidFill>
                        </a:rPr>
                        <a:t>128</a:t>
                      </a:r>
                    </a:p>
                  </a:txBody>
                  <a:tcPr>
                    <a:solidFill>
                      <a:srgbClr val="FFC000"/>
                    </a:solidFill>
                  </a:tcPr>
                </a:tc>
                <a:extLst>
                  <a:ext uri="{0D108BD9-81ED-4DB2-BD59-A6C34878D82A}">
                    <a16:rowId xmlns:a16="http://schemas.microsoft.com/office/drawing/2014/main" val="2535825673"/>
                  </a:ext>
                </a:extLst>
              </a:tr>
            </a:tbl>
          </a:graphicData>
        </a:graphic>
      </p:graphicFrame>
    </p:spTree>
    <p:extLst>
      <p:ext uri="{BB962C8B-B14F-4D97-AF65-F5344CB8AC3E}">
        <p14:creationId xmlns:p14="http://schemas.microsoft.com/office/powerpoint/2010/main" val="3998623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Uniform Extents</a:t>
            </a:r>
          </a:p>
        </p:txBody>
      </p:sp>
      <p:sp>
        <p:nvSpPr>
          <p:cNvPr id="5" name="Inhaltsplatzhalter 4"/>
          <p:cNvSpPr>
            <a:spLocks noGrp="1"/>
          </p:cNvSpPr>
          <p:nvPr>
            <p:ph idx="1"/>
          </p:nvPr>
        </p:nvSpPr>
        <p:spPr/>
        <p:txBody>
          <a:bodyPr/>
          <a:lstStyle/>
          <a:p>
            <a:r>
              <a:rPr lang="en-US" dirty="0"/>
              <a:t>Uniform extents manage data pages of only one object</a:t>
            </a:r>
          </a:p>
        </p:txBody>
      </p:sp>
      <p:graphicFrame>
        <p:nvGraphicFramePr>
          <p:cNvPr id="7" name="Tabelle 6"/>
          <p:cNvGraphicFramePr>
            <a:graphicFrameLocks noGrp="1"/>
          </p:cNvGraphicFramePr>
          <p:nvPr>
            <p:extLst/>
          </p:nvPr>
        </p:nvGraphicFramePr>
        <p:xfrm>
          <a:off x="654126"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 1</a:t>
                      </a:r>
                    </a:p>
                  </a:txBody>
                  <a:tcPr>
                    <a:solidFill>
                      <a:schemeClr val="accent4"/>
                    </a:solidFill>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8" name="Tabelle 7"/>
          <p:cNvGraphicFramePr>
            <a:graphicFrameLocks noGrp="1"/>
          </p:cNvGraphicFramePr>
          <p:nvPr>
            <p:extLst/>
          </p:nvPr>
        </p:nvGraphicFramePr>
        <p:xfrm>
          <a:off x="3402971"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a:t>
                      </a:r>
                      <a:r>
                        <a:rPr lang="de-DE" baseline="0" dirty="0"/>
                        <a:t> 2</a:t>
                      </a:r>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9" name="Tabelle 8"/>
          <p:cNvGraphicFramePr>
            <a:graphicFrameLocks noGrp="1"/>
          </p:cNvGraphicFramePr>
          <p:nvPr>
            <p:extLst/>
          </p:nvPr>
        </p:nvGraphicFramePr>
        <p:xfrm>
          <a:off x="6151816"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 3</a:t>
                      </a:r>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10" name="Tabelle 9"/>
          <p:cNvGraphicFramePr>
            <a:graphicFrameLocks noGrp="1"/>
          </p:cNvGraphicFramePr>
          <p:nvPr>
            <p:extLst/>
          </p:nvPr>
        </p:nvGraphicFramePr>
        <p:xfrm>
          <a:off x="8900661"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a:t>
                      </a:r>
                      <a:r>
                        <a:rPr lang="de-DE" baseline="0" dirty="0"/>
                        <a:t> 4</a:t>
                      </a:r>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11" name="Tabelle 10"/>
          <p:cNvGraphicFramePr>
            <a:graphicFrameLocks noGrp="1"/>
          </p:cNvGraphicFramePr>
          <p:nvPr>
            <p:extLst/>
          </p:nvPr>
        </p:nvGraphicFramePr>
        <p:xfrm>
          <a:off x="654126" y="4432921"/>
          <a:ext cx="8128000" cy="1371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016000">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016000">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gridCol w="1016000">
                  <a:extLst>
                    <a:ext uri="{9D8B030D-6E8A-4147-A177-3AD203B41FA5}">
                      <a16:colId xmlns:a16="http://schemas.microsoft.com/office/drawing/2014/main" val="20007"/>
                    </a:ext>
                  </a:extLst>
                </a:gridCol>
              </a:tblGrid>
              <a:tr h="370840">
                <a:tc gridSpan="8">
                  <a:txBody>
                    <a:bodyPr/>
                    <a:lstStyle/>
                    <a:p>
                      <a:r>
                        <a:rPr lang="de-DE" dirty="0"/>
                        <a:t>Uniform Extent</a:t>
                      </a:r>
                    </a:p>
                  </a:txBody>
                  <a:tcPr>
                    <a:solidFill>
                      <a:schemeClr val="tx1">
                        <a:lumMod val="95000"/>
                        <a:lumOff val="5000"/>
                      </a:schemeClr>
                    </a:solidFill>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0000"/>
                  </a:ext>
                </a:extLst>
              </a:tr>
              <a:tr h="370840">
                <a:tc>
                  <a:txBody>
                    <a:bodyPr/>
                    <a:lstStyle/>
                    <a:p>
                      <a:pPr algn="ctr"/>
                      <a:r>
                        <a:rPr lang="de-DE" b="1" dirty="0">
                          <a:solidFill>
                            <a:schemeClr val="bg1"/>
                          </a:solidFill>
                        </a:rPr>
                        <a:t>105</a:t>
                      </a:r>
                    </a:p>
                  </a:txBody>
                  <a:tcPr>
                    <a:solidFill>
                      <a:srgbClr val="FFC000"/>
                    </a:solidFill>
                  </a:tcPr>
                </a:tc>
                <a:tc>
                  <a:txBody>
                    <a:bodyPr/>
                    <a:lstStyle/>
                    <a:p>
                      <a:pPr algn="ctr"/>
                      <a:r>
                        <a:rPr lang="de-DE" b="1" dirty="0">
                          <a:solidFill>
                            <a:schemeClr val="bg1"/>
                          </a:solidFill>
                        </a:rPr>
                        <a:t>106</a:t>
                      </a:r>
                    </a:p>
                  </a:txBody>
                  <a:tcPr>
                    <a:solidFill>
                      <a:srgbClr val="FFC000"/>
                    </a:solidFill>
                  </a:tcPr>
                </a:tc>
                <a:tc>
                  <a:txBody>
                    <a:bodyPr/>
                    <a:lstStyle/>
                    <a:p>
                      <a:pPr algn="ctr"/>
                      <a:r>
                        <a:rPr lang="de-DE" b="1" dirty="0">
                          <a:solidFill>
                            <a:schemeClr val="bg1"/>
                          </a:solidFill>
                        </a:rPr>
                        <a:t>107</a:t>
                      </a:r>
                    </a:p>
                  </a:txBody>
                  <a:tcPr>
                    <a:solidFill>
                      <a:srgbClr val="FFC000"/>
                    </a:solidFill>
                  </a:tcPr>
                </a:tc>
                <a:tc>
                  <a:txBody>
                    <a:bodyPr/>
                    <a:lstStyle/>
                    <a:p>
                      <a:pPr algn="ctr"/>
                      <a:r>
                        <a:rPr lang="de-DE" b="1" dirty="0">
                          <a:solidFill>
                            <a:schemeClr val="bg1"/>
                          </a:solidFill>
                        </a:rPr>
                        <a:t>108</a:t>
                      </a:r>
                    </a:p>
                  </a:txBody>
                  <a:tcPr>
                    <a:solidFill>
                      <a:srgbClr val="FFC000"/>
                    </a:solidFill>
                  </a:tcPr>
                </a:tc>
                <a:tc>
                  <a:txBody>
                    <a:bodyPr/>
                    <a:lstStyle/>
                    <a:p>
                      <a:pPr algn="ctr"/>
                      <a:r>
                        <a:rPr lang="de-DE" b="1" dirty="0">
                          <a:solidFill>
                            <a:schemeClr val="bg1"/>
                          </a:solidFill>
                        </a:rPr>
                        <a:t>109</a:t>
                      </a:r>
                    </a:p>
                  </a:txBody>
                  <a:tcPr>
                    <a:solidFill>
                      <a:srgbClr val="FFC000"/>
                    </a:solidFill>
                  </a:tcPr>
                </a:tc>
                <a:tc>
                  <a:txBody>
                    <a:bodyPr/>
                    <a:lstStyle/>
                    <a:p>
                      <a:pPr algn="ctr"/>
                      <a:r>
                        <a:rPr lang="de-DE" b="1" dirty="0">
                          <a:solidFill>
                            <a:schemeClr val="bg1"/>
                          </a:solidFill>
                        </a:rPr>
                        <a:t>110</a:t>
                      </a:r>
                    </a:p>
                  </a:txBody>
                  <a:tcPr>
                    <a:solidFill>
                      <a:srgbClr val="FFC000"/>
                    </a:solidFill>
                  </a:tcPr>
                </a:tc>
                <a:tc>
                  <a:txBody>
                    <a:bodyPr/>
                    <a:lstStyle/>
                    <a:p>
                      <a:pPr algn="ctr"/>
                      <a:r>
                        <a:rPr lang="de-DE" b="1" dirty="0">
                          <a:solidFill>
                            <a:schemeClr val="bg1"/>
                          </a:solidFill>
                        </a:rPr>
                        <a:t>111</a:t>
                      </a:r>
                    </a:p>
                  </a:txBody>
                  <a:tcPr>
                    <a:solidFill>
                      <a:srgbClr val="FFC000"/>
                    </a:solidFill>
                  </a:tcPr>
                </a:tc>
                <a:tc>
                  <a:txBody>
                    <a:bodyPr/>
                    <a:lstStyle/>
                    <a:p>
                      <a:pPr algn="ctr"/>
                      <a:r>
                        <a:rPr lang="de-DE" b="1" dirty="0">
                          <a:solidFill>
                            <a:schemeClr val="bg1"/>
                          </a:solidFill>
                        </a:rPr>
                        <a:t>112</a:t>
                      </a:r>
                    </a:p>
                  </a:txBody>
                  <a:tcPr>
                    <a:solidFill>
                      <a:srgbClr val="FFC000"/>
                    </a:solidFill>
                  </a:tcPr>
                </a:tc>
                <a:extLst>
                  <a:ext uri="{0D108BD9-81ED-4DB2-BD59-A6C34878D82A}">
                    <a16:rowId xmlns:a16="http://schemas.microsoft.com/office/drawing/2014/main" val="10001"/>
                  </a:ext>
                </a:extLst>
              </a:tr>
              <a:tr h="370840">
                <a:tc>
                  <a:txBody>
                    <a:bodyPr/>
                    <a:lstStyle/>
                    <a:p>
                      <a:pPr algn="ctr"/>
                      <a:r>
                        <a:rPr lang="de-DE" b="1" dirty="0">
                          <a:solidFill>
                            <a:schemeClr val="bg1"/>
                          </a:solidFill>
                        </a:rPr>
                        <a:t>113</a:t>
                      </a:r>
                    </a:p>
                  </a:txBody>
                  <a:tcPr>
                    <a:solidFill>
                      <a:srgbClr val="7030A0"/>
                    </a:solidFill>
                  </a:tcPr>
                </a:tc>
                <a:tc>
                  <a:txBody>
                    <a:bodyPr/>
                    <a:lstStyle/>
                    <a:p>
                      <a:pPr algn="ctr"/>
                      <a:r>
                        <a:rPr lang="de-DE" b="1" dirty="0">
                          <a:solidFill>
                            <a:schemeClr val="bg1"/>
                          </a:solidFill>
                        </a:rPr>
                        <a:t>114</a:t>
                      </a:r>
                    </a:p>
                  </a:txBody>
                  <a:tcPr>
                    <a:solidFill>
                      <a:srgbClr val="7030A0"/>
                    </a:solidFill>
                  </a:tcPr>
                </a:tc>
                <a:tc>
                  <a:txBody>
                    <a:bodyPr/>
                    <a:lstStyle/>
                    <a:p>
                      <a:pPr algn="ctr"/>
                      <a:r>
                        <a:rPr lang="de-DE" b="1" dirty="0">
                          <a:solidFill>
                            <a:schemeClr val="bg1"/>
                          </a:solidFill>
                        </a:rPr>
                        <a:t>115</a:t>
                      </a:r>
                    </a:p>
                  </a:txBody>
                  <a:tcPr>
                    <a:solidFill>
                      <a:srgbClr val="7030A0"/>
                    </a:solidFill>
                  </a:tcPr>
                </a:tc>
                <a:tc>
                  <a:txBody>
                    <a:bodyPr/>
                    <a:lstStyle/>
                    <a:p>
                      <a:pPr algn="ctr"/>
                      <a:r>
                        <a:rPr lang="de-DE" b="1" dirty="0">
                          <a:solidFill>
                            <a:schemeClr val="bg1"/>
                          </a:solidFill>
                        </a:rPr>
                        <a:t>116</a:t>
                      </a:r>
                    </a:p>
                  </a:txBody>
                  <a:tcPr>
                    <a:solidFill>
                      <a:srgbClr val="7030A0"/>
                    </a:solidFill>
                  </a:tcPr>
                </a:tc>
                <a:tc>
                  <a:txBody>
                    <a:bodyPr/>
                    <a:lstStyle/>
                    <a:p>
                      <a:pPr algn="ctr"/>
                      <a:r>
                        <a:rPr lang="de-DE" b="1" dirty="0">
                          <a:solidFill>
                            <a:schemeClr val="bg1"/>
                          </a:solidFill>
                        </a:rPr>
                        <a:t>117</a:t>
                      </a:r>
                    </a:p>
                  </a:txBody>
                  <a:tcPr>
                    <a:solidFill>
                      <a:srgbClr val="7030A0"/>
                    </a:solidFill>
                  </a:tcPr>
                </a:tc>
                <a:tc>
                  <a:txBody>
                    <a:bodyPr/>
                    <a:lstStyle/>
                    <a:p>
                      <a:pPr algn="ctr"/>
                      <a:r>
                        <a:rPr lang="de-DE" b="1" dirty="0">
                          <a:solidFill>
                            <a:schemeClr val="bg1"/>
                          </a:solidFill>
                        </a:rPr>
                        <a:t>118</a:t>
                      </a:r>
                    </a:p>
                  </a:txBody>
                  <a:tcPr>
                    <a:solidFill>
                      <a:srgbClr val="7030A0"/>
                    </a:solidFill>
                  </a:tcPr>
                </a:tc>
                <a:tc>
                  <a:txBody>
                    <a:bodyPr/>
                    <a:lstStyle/>
                    <a:p>
                      <a:pPr algn="ctr"/>
                      <a:r>
                        <a:rPr lang="de-DE" b="1" dirty="0">
                          <a:solidFill>
                            <a:schemeClr val="bg1"/>
                          </a:solidFill>
                        </a:rPr>
                        <a:t>119</a:t>
                      </a:r>
                    </a:p>
                  </a:txBody>
                  <a:tcPr>
                    <a:solidFill>
                      <a:srgbClr val="7030A0"/>
                    </a:solidFill>
                  </a:tcPr>
                </a:tc>
                <a:tc>
                  <a:txBody>
                    <a:bodyPr/>
                    <a:lstStyle/>
                    <a:p>
                      <a:pPr algn="ctr"/>
                      <a:r>
                        <a:rPr lang="de-DE" b="1" dirty="0">
                          <a:solidFill>
                            <a:schemeClr val="bg1"/>
                          </a:solidFill>
                        </a:rPr>
                        <a:t>120</a:t>
                      </a:r>
                    </a:p>
                  </a:txBody>
                  <a:tcPr>
                    <a:solidFill>
                      <a:srgbClr val="7030A0"/>
                    </a:solidFill>
                  </a:tcPr>
                </a:tc>
                <a:extLst>
                  <a:ext uri="{0D108BD9-81ED-4DB2-BD59-A6C34878D82A}">
                    <a16:rowId xmlns:a16="http://schemas.microsoft.com/office/drawing/2014/main" val="1941666702"/>
                  </a:ext>
                </a:extLst>
              </a:tr>
            </a:tbl>
          </a:graphicData>
        </a:graphic>
      </p:graphicFrame>
    </p:spTree>
    <p:extLst>
      <p:ext uri="{BB962C8B-B14F-4D97-AF65-F5344CB8AC3E}">
        <p14:creationId xmlns:p14="http://schemas.microsoft.com/office/powerpoint/2010/main" val="1278127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DE" dirty="0"/>
              <a:t>Demo / Hands On</a:t>
            </a:r>
          </a:p>
        </p:txBody>
      </p:sp>
      <p:sp>
        <p:nvSpPr>
          <p:cNvPr id="5" name="Textplatzhalter 4"/>
          <p:cNvSpPr>
            <a:spLocks noGrp="1"/>
          </p:cNvSpPr>
          <p:nvPr>
            <p:ph type="subTitle" idx="1"/>
          </p:nvPr>
        </p:nvSpPr>
        <p:spPr/>
        <p:txBody>
          <a:bodyPr/>
          <a:lstStyle/>
          <a:p>
            <a:r>
              <a:rPr lang="de-DE" dirty="0"/>
              <a:t>Topic:	MIXED EXTENTS vs. UNIFORM EXTENTS</a:t>
            </a:r>
          </a:p>
          <a:p>
            <a:endParaRPr lang="de-DE" dirty="0"/>
          </a:p>
          <a:p>
            <a:r>
              <a:rPr lang="en-US" b="1" dirty="0">
                <a:solidFill>
                  <a:schemeClr val="accent6"/>
                </a:solidFill>
                <a:hlinkClick r:id="rId3"/>
              </a:rPr>
              <a:t>099 - A10 - Mixed Extents vs Uniform </a:t>
            </a:r>
            <a:r>
              <a:rPr lang="en-US" b="1" dirty="0" err="1">
                <a:solidFill>
                  <a:schemeClr val="accent6"/>
                </a:solidFill>
                <a:hlinkClick r:id="rId3"/>
              </a:rPr>
              <a:t>Extents.sql</a:t>
            </a:r>
            <a:endParaRPr lang="de-DE" b="1" dirty="0">
              <a:solidFill>
                <a:schemeClr val="accent6"/>
              </a:solidFill>
            </a:endParaRPr>
          </a:p>
        </p:txBody>
      </p:sp>
    </p:spTree>
    <p:extLst>
      <p:ext uri="{BB962C8B-B14F-4D97-AF65-F5344CB8AC3E}">
        <p14:creationId xmlns:p14="http://schemas.microsoft.com/office/powerpoint/2010/main" val="1338912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0A385F-210A-44E9-A7E9-6E951B6371EE}"/>
              </a:ext>
            </a:extLst>
          </p:cNvPr>
          <p:cNvSpPr>
            <a:spLocks noGrp="1"/>
          </p:cNvSpPr>
          <p:nvPr>
            <p:ph type="title"/>
          </p:nvPr>
        </p:nvSpPr>
        <p:spPr/>
        <p:txBody>
          <a:bodyPr/>
          <a:lstStyle/>
          <a:p>
            <a:r>
              <a:rPr lang="de-DE" dirty="0"/>
              <a:t>Instant File Initialization</a:t>
            </a:r>
          </a:p>
        </p:txBody>
      </p:sp>
      <p:sp>
        <p:nvSpPr>
          <p:cNvPr id="3" name="Inhaltsplatzhalter 2">
            <a:extLst>
              <a:ext uri="{FF2B5EF4-FFF2-40B4-BE49-F238E27FC236}">
                <a16:creationId xmlns:a16="http://schemas.microsoft.com/office/drawing/2014/main" id="{A57DCD53-B58D-4E03-BE76-94E65EC0FD8B}"/>
              </a:ext>
            </a:extLst>
          </p:cNvPr>
          <p:cNvSpPr>
            <a:spLocks noGrp="1"/>
          </p:cNvSpPr>
          <p:nvPr>
            <p:ph idx="1"/>
          </p:nvPr>
        </p:nvSpPr>
        <p:spPr/>
        <p:txBody>
          <a:bodyPr>
            <a:normAutofit fontScale="77500" lnSpcReduction="20000"/>
          </a:bodyPr>
          <a:lstStyle/>
          <a:p>
            <a:r>
              <a:rPr lang="de-DE" dirty="0"/>
              <a:t>Daten- und Protokolldateien werden initialisiert, um vorhandene Daten zu überschreiben, die von zuvor gelöschten Dateien auf dem Datenträger zurückgelassen wurden. Daten- und Protokolldateien werden erstmals durch Ausfüllen der Dateien mit Nullen initialisiert, wenn Sie einen der folgenden Vorgänge durchführen:</a:t>
            </a:r>
          </a:p>
          <a:p>
            <a:endParaRPr lang="de-DE" dirty="0"/>
          </a:p>
          <a:p>
            <a:pPr lvl="1"/>
            <a:r>
              <a:rPr lang="de-DE" dirty="0"/>
              <a:t>Erstellen einer Datenbank</a:t>
            </a:r>
          </a:p>
          <a:p>
            <a:pPr lvl="1"/>
            <a:r>
              <a:rPr lang="de-DE" dirty="0"/>
              <a:t>Vergrößern einer vorhanden Datei (einschließlich Vorgängen zur automatischen Vergrößerung).</a:t>
            </a:r>
          </a:p>
          <a:p>
            <a:pPr lvl="1"/>
            <a:r>
              <a:rPr lang="de-DE" dirty="0"/>
              <a:t>Wiederherstellen einer Datenbank oder Dateigruppe</a:t>
            </a:r>
          </a:p>
          <a:p>
            <a:r>
              <a:rPr lang="de-DE" dirty="0"/>
              <a:t>Die Dateiinitialisierung führt dazu, dass diese Vorgänge mehr Zeit benötigen. Aber wenn die Daten zum ersten Mal an die Dateien geschrieben werden, muss das Betriebssystem die Dateien nicht mit Nullen ausfüllen.</a:t>
            </a:r>
          </a:p>
        </p:txBody>
      </p:sp>
    </p:spTree>
    <p:extLst>
      <p:ext uri="{BB962C8B-B14F-4D97-AF65-F5344CB8AC3E}">
        <p14:creationId xmlns:p14="http://schemas.microsoft.com/office/powerpoint/2010/main" val="4209725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DE" dirty="0"/>
              <a:t>Demo / Hands On</a:t>
            </a:r>
          </a:p>
        </p:txBody>
      </p:sp>
      <p:sp>
        <p:nvSpPr>
          <p:cNvPr id="5" name="Textplatzhalter 4"/>
          <p:cNvSpPr>
            <a:spLocks noGrp="1"/>
          </p:cNvSpPr>
          <p:nvPr>
            <p:ph type="subTitle" idx="1"/>
          </p:nvPr>
        </p:nvSpPr>
        <p:spPr/>
        <p:txBody>
          <a:bodyPr/>
          <a:lstStyle/>
          <a:p>
            <a:r>
              <a:rPr lang="de-DE" dirty="0"/>
              <a:t>Topic:	INSTANT FILE INITIALIZATION</a:t>
            </a:r>
          </a:p>
          <a:p>
            <a:endParaRPr lang="de-DE" dirty="0"/>
          </a:p>
          <a:p>
            <a:r>
              <a:rPr lang="en-US" b="1" dirty="0">
                <a:solidFill>
                  <a:schemeClr val="accent6"/>
                </a:solidFill>
                <a:hlinkClick r:id="rId3"/>
              </a:rPr>
              <a:t>099 - A40 - Instant File </a:t>
            </a:r>
            <a:r>
              <a:rPr lang="en-US" b="1" dirty="0" err="1">
                <a:solidFill>
                  <a:schemeClr val="accent6"/>
                </a:solidFill>
                <a:hlinkClick r:id="rId3"/>
              </a:rPr>
              <a:t>Initialization.sql</a:t>
            </a:r>
            <a:endParaRPr lang="de-DE" b="1" dirty="0">
              <a:solidFill>
                <a:schemeClr val="accent6"/>
              </a:solidFill>
            </a:endParaRPr>
          </a:p>
        </p:txBody>
      </p:sp>
    </p:spTree>
    <p:extLst>
      <p:ext uri="{BB962C8B-B14F-4D97-AF65-F5344CB8AC3E}">
        <p14:creationId xmlns:p14="http://schemas.microsoft.com/office/powerpoint/2010/main" val="4013258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DE" dirty="0"/>
              <a:t>Demo / Hands On</a:t>
            </a:r>
          </a:p>
        </p:txBody>
      </p:sp>
      <p:sp>
        <p:nvSpPr>
          <p:cNvPr id="5" name="Textplatzhalter 4"/>
          <p:cNvSpPr>
            <a:spLocks noGrp="1"/>
          </p:cNvSpPr>
          <p:nvPr>
            <p:ph type="subTitle" idx="1"/>
          </p:nvPr>
        </p:nvSpPr>
        <p:spPr/>
        <p:txBody>
          <a:bodyPr>
            <a:normAutofit fontScale="92500"/>
          </a:bodyPr>
          <a:lstStyle/>
          <a:p>
            <a:r>
              <a:rPr lang="de-DE" dirty="0"/>
              <a:t>Topic:	EVEN SIZE OF DATABASE FILES</a:t>
            </a:r>
          </a:p>
          <a:p>
            <a:endParaRPr lang="de-DE" dirty="0"/>
          </a:p>
          <a:p>
            <a:r>
              <a:rPr lang="en-US" b="1" dirty="0">
                <a:solidFill>
                  <a:schemeClr val="accent6"/>
                </a:solidFill>
                <a:hlinkClick r:id="rId3"/>
              </a:rPr>
              <a:t>099 - A60 - Uneven size of multiple data </a:t>
            </a:r>
            <a:r>
              <a:rPr lang="en-US" b="1" dirty="0" err="1">
                <a:solidFill>
                  <a:schemeClr val="accent6"/>
                </a:solidFill>
                <a:hlinkClick r:id="rId3"/>
              </a:rPr>
              <a:t>files.sql.sql</a:t>
            </a:r>
            <a:endParaRPr lang="de-DE" b="1" dirty="0">
              <a:solidFill>
                <a:schemeClr val="accent6"/>
              </a:solidFill>
            </a:endParaRPr>
          </a:p>
        </p:txBody>
      </p:sp>
    </p:spTree>
    <p:extLst>
      <p:ext uri="{BB962C8B-B14F-4D97-AF65-F5344CB8AC3E}">
        <p14:creationId xmlns:p14="http://schemas.microsoft.com/office/powerpoint/2010/main" val="2813789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Konfiguration</a:t>
            </a:r>
            <a:r>
              <a:rPr lang="en-US" dirty="0"/>
              <a:t> Microsoft SQL Server</a:t>
            </a:r>
          </a:p>
        </p:txBody>
      </p:sp>
      <p:sp>
        <p:nvSpPr>
          <p:cNvPr id="3" name="Inhaltsplatzhalter 2"/>
          <p:cNvSpPr>
            <a:spLocks noGrp="1"/>
          </p:cNvSpPr>
          <p:nvPr>
            <p:ph idx="1"/>
          </p:nvPr>
        </p:nvSpPr>
        <p:spPr/>
        <p:txBody>
          <a:bodyPr>
            <a:normAutofit/>
          </a:bodyPr>
          <a:lstStyle/>
          <a:p>
            <a:r>
              <a:rPr lang="en-US" dirty="0"/>
              <a:t>Database Settings</a:t>
            </a:r>
          </a:p>
          <a:p>
            <a:pPr lvl="1"/>
            <a:r>
              <a:rPr lang="en-US" dirty="0">
                <a:hlinkClick r:id="rId2"/>
              </a:rPr>
              <a:t>FILLFACTOR</a:t>
            </a:r>
            <a:endParaRPr lang="en-US" dirty="0"/>
          </a:p>
          <a:p>
            <a:pPr lvl="1"/>
            <a:r>
              <a:rPr lang="en-US" dirty="0" err="1"/>
              <a:t>Standardverzeichnisse</a:t>
            </a:r>
            <a:r>
              <a:rPr lang="en-US" dirty="0"/>
              <a:t> </a:t>
            </a:r>
            <a:r>
              <a:rPr lang="en-US" dirty="0" err="1"/>
              <a:t>für</a:t>
            </a:r>
            <a:r>
              <a:rPr lang="en-US" dirty="0"/>
              <a:t> </a:t>
            </a:r>
            <a:r>
              <a:rPr lang="en-US" dirty="0" err="1"/>
              <a:t>Datenbanken</a:t>
            </a:r>
            <a:endParaRPr lang="en-US" dirty="0"/>
          </a:p>
          <a:p>
            <a:r>
              <a:rPr lang="en-US" dirty="0"/>
              <a:t>Advanced configuration options</a:t>
            </a:r>
          </a:p>
          <a:p>
            <a:pPr lvl="1"/>
            <a:r>
              <a:rPr lang="en-US" dirty="0">
                <a:hlinkClick r:id="rId3"/>
              </a:rPr>
              <a:t>Max Degree of Parallelism</a:t>
            </a:r>
            <a:endParaRPr lang="en-US" dirty="0"/>
          </a:p>
          <a:p>
            <a:pPr lvl="1"/>
            <a:r>
              <a:rPr lang="en-US" dirty="0">
                <a:hlinkClick r:id="rId3"/>
              </a:rPr>
              <a:t>Cost Threshold for Parallelism</a:t>
            </a:r>
            <a:endParaRPr lang="en-US" dirty="0"/>
          </a:p>
          <a:p>
            <a:pPr lvl="1"/>
            <a:r>
              <a:rPr lang="en-US" dirty="0" err="1">
                <a:hlinkClick r:id="rId4"/>
              </a:rPr>
              <a:t>AdHoc</a:t>
            </a:r>
            <a:r>
              <a:rPr lang="en-US" dirty="0">
                <a:hlinkClick r:id="rId4"/>
              </a:rPr>
              <a:t> Workloads</a:t>
            </a:r>
            <a:endParaRPr lang="en-US" dirty="0"/>
          </a:p>
        </p:txBody>
      </p:sp>
    </p:spTree>
    <p:extLst>
      <p:ext uri="{BB962C8B-B14F-4D97-AF65-F5344CB8AC3E}">
        <p14:creationId xmlns:p14="http://schemas.microsoft.com/office/powerpoint/2010/main" val="1688792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EA5D24A6-D5B7-4698-9224-E869CB7269E0}"/>
              </a:ext>
            </a:extLst>
          </p:cNvPr>
          <p:cNvSpPr>
            <a:spLocks noGrp="1"/>
          </p:cNvSpPr>
          <p:nvPr>
            <p:ph type="ctrTitle"/>
          </p:nvPr>
        </p:nvSpPr>
        <p:spPr/>
        <p:txBody>
          <a:bodyPr/>
          <a:lstStyle/>
          <a:p>
            <a:r>
              <a:rPr lang="de-DE" dirty="0"/>
              <a:t>Vielen Dank für Ihre Aufmerksamkeit</a:t>
            </a:r>
          </a:p>
        </p:txBody>
      </p:sp>
      <p:sp>
        <p:nvSpPr>
          <p:cNvPr id="5" name="Untertitel 4">
            <a:extLst>
              <a:ext uri="{FF2B5EF4-FFF2-40B4-BE49-F238E27FC236}">
                <a16:creationId xmlns:a16="http://schemas.microsoft.com/office/drawing/2014/main" id="{DF911C7C-A50F-4368-B17C-84DA60A9243B}"/>
              </a:ext>
            </a:extLst>
          </p:cNvPr>
          <p:cNvSpPr>
            <a:spLocks noGrp="1"/>
          </p:cNvSpPr>
          <p:nvPr>
            <p:ph type="subTitle" idx="1"/>
          </p:nvPr>
        </p:nvSpPr>
        <p:spPr/>
        <p:txBody>
          <a:bodyPr/>
          <a:lstStyle/>
          <a:p>
            <a:r>
              <a:rPr lang="de-DE" dirty="0"/>
              <a:t>Uwe Ricken</a:t>
            </a:r>
            <a:br>
              <a:rPr lang="de-DE" dirty="0"/>
            </a:br>
            <a:r>
              <a:rPr lang="de-DE" b="1" dirty="0">
                <a:hlinkClick r:id="rId2"/>
              </a:rPr>
              <a:t>http://bit.ly/1TR9vg7</a:t>
            </a:r>
            <a:endParaRPr lang="de-DE" dirty="0"/>
          </a:p>
          <a:p>
            <a:endParaRPr lang="de-DE" dirty="0"/>
          </a:p>
        </p:txBody>
      </p:sp>
    </p:spTree>
    <p:extLst>
      <p:ext uri="{BB962C8B-B14F-4D97-AF65-F5344CB8AC3E}">
        <p14:creationId xmlns:p14="http://schemas.microsoft.com/office/powerpoint/2010/main" val="992059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Uwe Ricken</a:t>
            </a:r>
            <a:br>
              <a:rPr lang="de-DE" dirty="0"/>
            </a:br>
            <a:r>
              <a:rPr lang="de-DE" sz="2400" dirty="0"/>
              <a:t>db Berater GmbH</a:t>
            </a:r>
          </a:p>
        </p:txBody>
      </p:sp>
      <p:sp>
        <p:nvSpPr>
          <p:cNvPr id="2" name="Inhaltsplatzhalter 1"/>
          <p:cNvSpPr>
            <a:spLocks noGrp="1"/>
          </p:cNvSpPr>
          <p:nvPr>
            <p:ph sz="half" idx="1"/>
          </p:nvPr>
        </p:nvSpPr>
        <p:spPr>
          <a:prstGeom prst="rect">
            <a:avLst/>
          </a:prstGeom>
        </p:spPr>
        <p:txBody>
          <a:bodyPr>
            <a:normAutofit/>
          </a:bodyPr>
          <a:lstStyle/>
          <a:p>
            <a:pPr marL="0" indent="0">
              <a:buNone/>
            </a:pPr>
            <a:r>
              <a:rPr lang="en-US" sz="1400" dirty="0"/>
              <a:t>I am working with IT-systems since early 1990's and with the main focus on </a:t>
            </a:r>
            <a:r>
              <a:rPr lang="en-US" sz="1400" b="1" i="1" dirty="0">
                <a:solidFill>
                  <a:schemeClr val="accent5"/>
                </a:solidFill>
              </a:rPr>
              <a:t>Microsoft SQL Server </a:t>
            </a:r>
            <a:r>
              <a:rPr lang="en-US" sz="1400" dirty="0"/>
              <a:t>since version 6.0. I started with development of database applications in 1998 with a professional CRM-System based on Microsoft products (Microsoft Office and </a:t>
            </a:r>
            <a:r>
              <a:rPr lang="en-US" sz="1400" b="1" i="1" dirty="0">
                <a:solidFill>
                  <a:schemeClr val="accent5"/>
                </a:solidFill>
              </a:rPr>
              <a:t>Microsoft SQL Server</a:t>
            </a:r>
            <a:r>
              <a:rPr lang="en-US" sz="1400" dirty="0"/>
              <a:t>).</a:t>
            </a:r>
          </a:p>
          <a:p>
            <a:pPr marL="0" indent="0">
              <a:buNone/>
            </a:pPr>
            <a:br>
              <a:rPr lang="en-US" sz="1400" dirty="0"/>
            </a:br>
            <a:r>
              <a:rPr lang="en-US" sz="1400" dirty="0"/>
              <a:t>Since 2008 I'm focused exclusively on </a:t>
            </a:r>
            <a:r>
              <a:rPr lang="en-US" sz="1400" b="1" i="1" dirty="0">
                <a:solidFill>
                  <a:schemeClr val="accent5"/>
                </a:solidFill>
              </a:rPr>
              <a:t>Microsoft SQL Server</a:t>
            </a:r>
            <a:r>
              <a:rPr lang="en-US" sz="1400" dirty="0"/>
              <a:t> and since 2008 I'm working in 3rd level support teams for banks, insurances and global industries.</a:t>
            </a:r>
          </a:p>
          <a:p>
            <a:pPr marL="0" indent="0">
              <a:buNone/>
            </a:pPr>
            <a:endParaRPr lang="en-US" sz="1400" dirty="0"/>
          </a:p>
          <a:p>
            <a:pPr marL="0" indent="0">
              <a:buNone/>
            </a:pPr>
            <a:r>
              <a:rPr lang="en-US" sz="1400" dirty="0"/>
              <a:t>Since May 2013 I'm a </a:t>
            </a:r>
            <a:r>
              <a:rPr lang="en-US" sz="1400" b="1" dirty="0">
                <a:solidFill>
                  <a:srgbClr val="FF0000"/>
                </a:solidFill>
              </a:rPr>
              <a:t>Microsoft Certified Master: SQL Server 2008 </a:t>
            </a:r>
            <a:r>
              <a:rPr lang="en-US" sz="1400" dirty="0"/>
              <a:t>which was an amazing way into the depth of </a:t>
            </a:r>
            <a:r>
              <a:rPr lang="en-US" sz="1400" b="1" i="1" dirty="0">
                <a:solidFill>
                  <a:schemeClr val="accent5"/>
                </a:solidFill>
              </a:rPr>
              <a:t>Microsoft SQL Server</a:t>
            </a:r>
            <a:r>
              <a:rPr lang="en-US" sz="1400" dirty="0"/>
              <a:t>.</a:t>
            </a:r>
          </a:p>
          <a:p>
            <a:pPr marL="0" indent="0">
              <a:buNone/>
            </a:pPr>
            <a:endParaRPr lang="en-US" sz="1400" dirty="0"/>
          </a:p>
          <a:p>
            <a:pPr marL="0" indent="0">
              <a:buNone/>
            </a:pPr>
            <a:r>
              <a:rPr lang="en-US" sz="1400" dirty="0"/>
              <a:t>In July 2013 I have been awarded with the MVP Award for </a:t>
            </a:r>
            <a:r>
              <a:rPr lang="en-US" sz="1400" b="1" i="1" dirty="0">
                <a:solidFill>
                  <a:schemeClr val="accent5"/>
                </a:solidFill>
              </a:rPr>
              <a:t>Microsoft SQL Server</a:t>
            </a:r>
            <a:r>
              <a:rPr lang="en-US" sz="1400" dirty="0"/>
              <a:t>.</a:t>
            </a:r>
            <a:endParaRPr lang="de-DE" sz="1400" dirty="0"/>
          </a:p>
        </p:txBody>
      </p:sp>
      <p:sp>
        <p:nvSpPr>
          <p:cNvPr id="6" name="Textplatzhalter 5"/>
          <p:cNvSpPr>
            <a:spLocks noGrp="1"/>
          </p:cNvSpPr>
          <p:nvPr>
            <p:ph sz="half" idx="2"/>
          </p:nvPr>
        </p:nvSpPr>
        <p:spPr>
          <a:prstGeom prst="rect">
            <a:avLst/>
          </a:prstGeom>
        </p:spPr>
        <p:txBody>
          <a:bodyPr>
            <a:noAutofit/>
          </a:bodyPr>
          <a:lstStyle/>
          <a:p>
            <a:pPr marL="0" indent="0">
              <a:buNone/>
              <a:tabLst>
                <a:tab pos="903265" algn="l"/>
              </a:tabLst>
            </a:pPr>
            <a:r>
              <a:rPr lang="de-DE" sz="1400" b="1" dirty="0" err="1"/>
              <a:t>www</a:t>
            </a:r>
            <a:r>
              <a:rPr lang="de-DE" sz="1400" dirty="0"/>
              <a:t>:	</a:t>
            </a:r>
            <a:r>
              <a:rPr lang="de-DE" sz="1400" dirty="0">
                <a:hlinkClick r:id="rId2"/>
              </a:rPr>
              <a:t>http://www.db-berater.de</a:t>
            </a:r>
            <a:endParaRPr lang="de-DE" sz="1400" dirty="0"/>
          </a:p>
          <a:p>
            <a:pPr marL="0" indent="0">
              <a:buNone/>
              <a:tabLst>
                <a:tab pos="903265" algn="l"/>
              </a:tabLst>
            </a:pPr>
            <a:r>
              <a:rPr lang="de-DE" sz="1400" b="1" dirty="0"/>
              <a:t>email</a:t>
            </a:r>
            <a:r>
              <a:rPr lang="de-DE" sz="1400" dirty="0"/>
              <a:t>:	</a:t>
            </a:r>
            <a:r>
              <a:rPr lang="de-DE" sz="1400" dirty="0">
                <a:hlinkClick r:id="rId3"/>
              </a:rPr>
              <a:t>uwe.ricken@db-berater.de</a:t>
            </a:r>
            <a:endParaRPr lang="de-DE" sz="1400" dirty="0"/>
          </a:p>
          <a:p>
            <a:pPr marL="0" indent="0">
              <a:buNone/>
              <a:tabLst>
                <a:tab pos="903265" algn="l"/>
              </a:tabLst>
            </a:pPr>
            <a:r>
              <a:rPr lang="de-DE" sz="1400" b="1" dirty="0" err="1"/>
              <a:t>blog</a:t>
            </a:r>
            <a:r>
              <a:rPr lang="de-DE" sz="1400" dirty="0"/>
              <a:t>:	</a:t>
            </a:r>
            <a:r>
              <a:rPr lang="de-DE" sz="1400" dirty="0">
                <a:hlinkClick r:id="rId4"/>
              </a:rPr>
              <a:t>http://www.sqlmaster.de</a:t>
            </a:r>
            <a:endParaRPr lang="de-DE" sz="1400" dirty="0"/>
          </a:p>
          <a:p>
            <a:pPr marL="0" indent="0">
              <a:buNone/>
              <a:tabLst>
                <a:tab pos="903265" algn="l"/>
              </a:tabLst>
            </a:pPr>
            <a:r>
              <a:rPr lang="de-DE" sz="1400" b="1" dirty="0" err="1"/>
              <a:t>twitter</a:t>
            </a:r>
            <a:r>
              <a:rPr lang="de-DE" sz="1400" dirty="0"/>
              <a:t>:	</a:t>
            </a:r>
            <a:r>
              <a:rPr lang="de-DE" sz="1400" dirty="0">
                <a:hlinkClick r:id="rId5"/>
              </a:rPr>
              <a:t>@dbberater</a:t>
            </a:r>
            <a:endParaRPr lang="de-DE" sz="1400" dirty="0"/>
          </a:p>
          <a:p>
            <a:pPr marL="0" indent="0">
              <a:buNone/>
              <a:tabLst>
                <a:tab pos="903265" algn="l"/>
              </a:tabLst>
            </a:pPr>
            <a:r>
              <a:rPr lang="de-DE" sz="1400" b="1" dirty="0" err="1"/>
              <a:t>xing</a:t>
            </a:r>
            <a:r>
              <a:rPr lang="de-DE" sz="1400" b="1" dirty="0"/>
              <a:t>:</a:t>
            </a:r>
            <a:r>
              <a:rPr lang="de-DE" sz="1400" dirty="0"/>
              <a:t>	</a:t>
            </a:r>
            <a:r>
              <a:rPr lang="de-DE" sz="1400" dirty="0">
                <a:hlinkClick r:id="rId6"/>
              </a:rPr>
              <a:t>http://www.xing.com/profile/Uwe_Ricken</a:t>
            </a:r>
            <a:endParaRPr lang="de-DE" sz="1400" dirty="0"/>
          </a:p>
        </p:txBody>
      </p:sp>
      <p:pic>
        <p:nvPicPr>
          <p:cNvPr id="3" name="Grafik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97600" y="3408667"/>
            <a:ext cx="1872208" cy="1872208"/>
          </a:xfrm>
          <a:prstGeom prst="rect">
            <a:avLst/>
          </a:prstGeom>
        </p:spPr>
      </p:pic>
      <p:pic>
        <p:nvPicPr>
          <p:cNvPr id="7" name="Grafik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44272" y="3494589"/>
            <a:ext cx="1143000" cy="835819"/>
          </a:xfrm>
          <a:prstGeom prst="rect">
            <a:avLst/>
          </a:prstGeom>
        </p:spPr>
      </p:pic>
      <p:pic>
        <p:nvPicPr>
          <p:cNvPr id="8" name="Grafik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0472" y="3494589"/>
            <a:ext cx="1143000" cy="857251"/>
          </a:xfrm>
          <a:prstGeom prst="rect">
            <a:avLst/>
          </a:prstGeom>
        </p:spPr>
      </p:pic>
      <p:pic>
        <p:nvPicPr>
          <p:cNvPr id="9" name="Grafik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44272" y="4682332"/>
            <a:ext cx="1458955" cy="598545"/>
          </a:xfrm>
          <a:prstGeom prst="rect">
            <a:avLst/>
          </a:prstGeom>
        </p:spPr>
      </p:pic>
    </p:spTree>
    <p:extLst>
      <p:ext uri="{BB962C8B-B14F-4D97-AF65-F5344CB8AC3E}">
        <p14:creationId xmlns:p14="http://schemas.microsoft.com/office/powerpoint/2010/main" val="3210571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Analyse und Konfiguration</a:t>
            </a:r>
          </a:p>
        </p:txBody>
      </p:sp>
      <p:sp>
        <p:nvSpPr>
          <p:cNvPr id="3" name="Untertitel 2"/>
          <p:cNvSpPr>
            <a:spLocks noGrp="1"/>
          </p:cNvSpPr>
          <p:nvPr>
            <p:ph idx="1"/>
          </p:nvPr>
        </p:nvSpPr>
        <p:spPr/>
        <p:txBody>
          <a:bodyPr/>
          <a:lstStyle/>
          <a:p>
            <a:r>
              <a:rPr lang="de-DE" dirty="0"/>
              <a:t>Workflow eines </a:t>
            </a:r>
            <a:r>
              <a:rPr lang="de-DE" dirty="0" err="1"/>
              <a:t>Datenbankrequests</a:t>
            </a:r>
            <a:endParaRPr lang="de-DE" dirty="0"/>
          </a:p>
          <a:p>
            <a:r>
              <a:rPr lang="de-DE" dirty="0"/>
              <a:t>Wichtige Konfigurationseinstellungen</a:t>
            </a:r>
            <a:endParaRPr lang="de-DE" dirty="0">
              <a:solidFill>
                <a:schemeClr val="bg1">
                  <a:lumMod val="50000"/>
                </a:schemeClr>
              </a:solidFill>
            </a:endParaRPr>
          </a:p>
        </p:txBody>
      </p:sp>
    </p:spTree>
    <p:extLst>
      <p:ext uri="{BB962C8B-B14F-4D97-AF65-F5344CB8AC3E}">
        <p14:creationId xmlns:p14="http://schemas.microsoft.com/office/powerpoint/2010/main" val="984774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Workflow eines Datenbank-</a:t>
            </a:r>
            <a:r>
              <a:rPr lang="de-DE" dirty="0" err="1"/>
              <a:t>Requests</a:t>
            </a:r>
            <a:endParaRPr lang="de-DE"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3392" y="1124745"/>
            <a:ext cx="8223475" cy="4607983"/>
          </a:xfrm>
        </p:spPr>
      </p:pic>
      <p:sp>
        <p:nvSpPr>
          <p:cNvPr id="5" name="Textfeld 4"/>
          <p:cNvSpPr txBox="1"/>
          <p:nvPr/>
        </p:nvSpPr>
        <p:spPr>
          <a:xfrm>
            <a:off x="624421" y="5733256"/>
            <a:ext cx="10943167" cy="338554"/>
          </a:xfrm>
          <a:prstGeom prst="rect">
            <a:avLst/>
          </a:prstGeom>
          <a:noFill/>
        </p:spPr>
        <p:txBody>
          <a:bodyPr wrap="square" rtlCol="0">
            <a:spAutoFit/>
          </a:bodyPr>
          <a:lstStyle/>
          <a:p>
            <a:r>
              <a:rPr lang="de-DE" sz="1600" b="1" dirty="0"/>
              <a:t>Abbildung: </a:t>
            </a:r>
            <a:r>
              <a:rPr lang="de-DE" sz="1600" b="1" dirty="0">
                <a:hlinkClick r:id="rId3"/>
              </a:rPr>
              <a:t>http://rusanu.com/2013/08/01/understanding-how-sql-server-executes-a-query/</a:t>
            </a:r>
            <a:endParaRPr lang="de-DE" sz="1600" b="1" dirty="0"/>
          </a:p>
        </p:txBody>
      </p:sp>
    </p:spTree>
    <p:extLst>
      <p:ext uri="{BB962C8B-B14F-4D97-AF65-F5344CB8AC3E}">
        <p14:creationId xmlns:p14="http://schemas.microsoft.com/office/powerpoint/2010/main" val="1623612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A7EEF3-E096-4A8F-B697-43E68D9677E5}"/>
              </a:ext>
            </a:extLst>
          </p:cNvPr>
          <p:cNvSpPr>
            <a:spLocks noGrp="1"/>
          </p:cNvSpPr>
          <p:nvPr>
            <p:ph type="title"/>
          </p:nvPr>
        </p:nvSpPr>
        <p:spPr/>
        <p:txBody>
          <a:bodyPr/>
          <a:lstStyle/>
          <a:p>
            <a:r>
              <a:rPr lang="de-DE" dirty="0"/>
              <a:t>Wichtigste Konfigurationseinstellungen</a:t>
            </a:r>
          </a:p>
        </p:txBody>
      </p:sp>
      <p:sp>
        <p:nvSpPr>
          <p:cNvPr id="3" name="Inhaltsplatzhalter 2">
            <a:extLst>
              <a:ext uri="{FF2B5EF4-FFF2-40B4-BE49-F238E27FC236}">
                <a16:creationId xmlns:a16="http://schemas.microsoft.com/office/drawing/2014/main" id="{BC03B334-A894-418E-8A73-4D99CD39A8FC}"/>
              </a:ext>
            </a:extLst>
          </p:cNvPr>
          <p:cNvSpPr>
            <a:spLocks noGrp="1"/>
          </p:cNvSpPr>
          <p:nvPr>
            <p:ph idx="1"/>
          </p:nvPr>
        </p:nvSpPr>
        <p:spPr/>
        <p:txBody>
          <a:bodyPr>
            <a:normAutofit lnSpcReduction="10000"/>
          </a:bodyPr>
          <a:lstStyle/>
          <a:p>
            <a:r>
              <a:rPr lang="de-DE" dirty="0"/>
              <a:t>Installation</a:t>
            </a:r>
          </a:p>
          <a:p>
            <a:pPr lvl="1"/>
            <a:r>
              <a:rPr lang="de-DE" dirty="0">
                <a:hlinkClick r:id="rId2"/>
              </a:rPr>
              <a:t>Aktivierung von Instant File </a:t>
            </a:r>
            <a:r>
              <a:rPr lang="de-DE" dirty="0" err="1">
                <a:hlinkClick r:id="rId2"/>
              </a:rPr>
              <a:t>Initialization</a:t>
            </a:r>
            <a:endParaRPr lang="de-DE" dirty="0"/>
          </a:p>
          <a:p>
            <a:pPr lvl="1"/>
            <a:r>
              <a:rPr lang="de-DE" dirty="0"/>
              <a:t>Dediziertes Storage für Daten / Logs / TEMPDB</a:t>
            </a:r>
          </a:p>
          <a:p>
            <a:pPr lvl="1"/>
            <a:r>
              <a:rPr lang="de-DE" dirty="0"/>
              <a:t>Formatierung der Disks mit 64 KBytes</a:t>
            </a:r>
          </a:p>
          <a:p>
            <a:pPr lvl="1"/>
            <a:r>
              <a:rPr lang="de-DE" dirty="0">
                <a:hlinkClick r:id="rId3"/>
              </a:rPr>
              <a:t>Verwendung mehrerer Dateien für TEMPDB</a:t>
            </a:r>
            <a:br>
              <a:rPr lang="de-DE" dirty="0"/>
            </a:br>
            <a:r>
              <a:rPr lang="de-DE" dirty="0"/>
              <a:t>&lt;= 8 Cores	=	1 File / Core</a:t>
            </a:r>
            <a:br>
              <a:rPr lang="de-DE" dirty="0"/>
            </a:br>
            <a:r>
              <a:rPr lang="de-DE" dirty="0"/>
              <a:t>&gt; 8 Cores	=	8 Files</a:t>
            </a:r>
          </a:p>
          <a:p>
            <a:pPr lvl="1"/>
            <a:r>
              <a:rPr lang="de-DE" dirty="0"/>
              <a:t>Limitierung des verfügbaren RAM (10% für Betriebssystem)</a:t>
            </a:r>
          </a:p>
        </p:txBody>
      </p:sp>
    </p:spTree>
    <p:extLst>
      <p:ext uri="{BB962C8B-B14F-4D97-AF65-F5344CB8AC3E}">
        <p14:creationId xmlns:p14="http://schemas.microsoft.com/office/powerpoint/2010/main" val="749074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A7EEF3-E096-4A8F-B697-43E68D9677E5}"/>
              </a:ext>
            </a:extLst>
          </p:cNvPr>
          <p:cNvSpPr>
            <a:spLocks noGrp="1"/>
          </p:cNvSpPr>
          <p:nvPr>
            <p:ph type="title"/>
          </p:nvPr>
        </p:nvSpPr>
        <p:spPr/>
        <p:txBody>
          <a:bodyPr/>
          <a:lstStyle/>
          <a:p>
            <a:r>
              <a:rPr lang="de-DE" dirty="0"/>
              <a:t>Wichtigste Konfigurationseinstellungen</a:t>
            </a:r>
          </a:p>
        </p:txBody>
      </p:sp>
      <p:sp>
        <p:nvSpPr>
          <p:cNvPr id="3" name="Inhaltsplatzhalter 2">
            <a:extLst>
              <a:ext uri="{FF2B5EF4-FFF2-40B4-BE49-F238E27FC236}">
                <a16:creationId xmlns:a16="http://schemas.microsoft.com/office/drawing/2014/main" id="{BC03B334-A894-418E-8A73-4D99CD39A8FC}"/>
              </a:ext>
            </a:extLst>
          </p:cNvPr>
          <p:cNvSpPr>
            <a:spLocks noGrp="1"/>
          </p:cNvSpPr>
          <p:nvPr>
            <p:ph idx="1"/>
          </p:nvPr>
        </p:nvSpPr>
        <p:spPr/>
        <p:txBody>
          <a:bodyPr>
            <a:normAutofit fontScale="85000" lnSpcReduction="20000"/>
          </a:bodyPr>
          <a:lstStyle/>
          <a:p>
            <a:r>
              <a:rPr lang="de-DE" dirty="0"/>
              <a:t>Betrieb</a:t>
            </a:r>
          </a:p>
          <a:p>
            <a:pPr lvl="1"/>
            <a:r>
              <a:rPr lang="de-DE" dirty="0"/>
              <a:t>Aktivierung von Traceflags (&lt;= SQL Server 2014)</a:t>
            </a:r>
          </a:p>
          <a:p>
            <a:pPr lvl="2"/>
            <a:r>
              <a:rPr lang="de-DE" dirty="0"/>
              <a:t>1117:	Gleichmäßige Vergrößerung aller Dateien</a:t>
            </a:r>
            <a:br>
              <a:rPr lang="de-DE" dirty="0"/>
            </a:br>
            <a:r>
              <a:rPr lang="de-DE" dirty="0"/>
              <a:t>		einer Filegroup</a:t>
            </a:r>
          </a:p>
          <a:p>
            <a:pPr lvl="2"/>
            <a:r>
              <a:rPr lang="de-DE" dirty="0"/>
              <a:t>1118:	Verwendung von UNIFORM </a:t>
            </a:r>
            <a:r>
              <a:rPr lang="de-DE" dirty="0" err="1"/>
              <a:t>Extents</a:t>
            </a:r>
            <a:endParaRPr lang="de-DE" dirty="0"/>
          </a:p>
          <a:p>
            <a:pPr lvl="2"/>
            <a:r>
              <a:rPr lang="de-DE" dirty="0"/>
              <a:t>2371:	Dynamische Anpassung des Schwellwerts</a:t>
            </a:r>
            <a:br>
              <a:rPr lang="de-DE" dirty="0"/>
            </a:br>
            <a:r>
              <a:rPr lang="de-DE" dirty="0"/>
              <a:t>		für Statistikaktualisierungen</a:t>
            </a:r>
          </a:p>
          <a:p>
            <a:pPr lvl="1"/>
            <a:r>
              <a:rPr lang="de-DE" dirty="0"/>
              <a:t>Konfiguration von Parallelitätseinstellungen</a:t>
            </a:r>
          </a:p>
          <a:p>
            <a:pPr lvl="2"/>
            <a:r>
              <a:rPr lang="de-DE" dirty="0"/>
              <a:t>MAXDOP	</a:t>
            </a:r>
            <a:r>
              <a:rPr lang="de-DE" dirty="0" err="1"/>
              <a:t>max</a:t>
            </a:r>
            <a:r>
              <a:rPr lang="de-DE" dirty="0"/>
              <a:t> Anz. Cores / 1 (!) Socket</a:t>
            </a:r>
          </a:p>
          <a:p>
            <a:pPr lvl="2"/>
            <a:r>
              <a:rPr lang="de-DE" dirty="0" err="1"/>
              <a:t>Cost</a:t>
            </a:r>
            <a:r>
              <a:rPr lang="de-DE" dirty="0"/>
              <a:t> Threshold (OLTP):		25</a:t>
            </a:r>
          </a:p>
          <a:p>
            <a:pPr lvl="2"/>
            <a:r>
              <a:rPr lang="de-DE" dirty="0" err="1"/>
              <a:t>Cost</a:t>
            </a:r>
            <a:r>
              <a:rPr lang="de-DE" dirty="0"/>
              <a:t> Threshold (DWH):		50</a:t>
            </a:r>
          </a:p>
        </p:txBody>
      </p:sp>
    </p:spTree>
    <p:extLst>
      <p:ext uri="{BB962C8B-B14F-4D97-AF65-F5344CB8AC3E}">
        <p14:creationId xmlns:p14="http://schemas.microsoft.com/office/powerpoint/2010/main" val="2541987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A7EEF3-E096-4A8F-B697-43E68D9677E5}"/>
              </a:ext>
            </a:extLst>
          </p:cNvPr>
          <p:cNvSpPr>
            <a:spLocks noGrp="1"/>
          </p:cNvSpPr>
          <p:nvPr>
            <p:ph type="title"/>
          </p:nvPr>
        </p:nvSpPr>
        <p:spPr/>
        <p:txBody>
          <a:bodyPr/>
          <a:lstStyle/>
          <a:p>
            <a:r>
              <a:rPr lang="de-DE" dirty="0"/>
              <a:t>Wichtigste Datenbankeinstellungen</a:t>
            </a:r>
          </a:p>
        </p:txBody>
      </p:sp>
      <p:sp>
        <p:nvSpPr>
          <p:cNvPr id="3" name="Inhaltsplatzhalter 2">
            <a:extLst>
              <a:ext uri="{FF2B5EF4-FFF2-40B4-BE49-F238E27FC236}">
                <a16:creationId xmlns:a16="http://schemas.microsoft.com/office/drawing/2014/main" id="{BC03B334-A894-418E-8A73-4D99CD39A8FC}"/>
              </a:ext>
            </a:extLst>
          </p:cNvPr>
          <p:cNvSpPr>
            <a:spLocks noGrp="1"/>
          </p:cNvSpPr>
          <p:nvPr>
            <p:ph idx="1"/>
          </p:nvPr>
        </p:nvSpPr>
        <p:spPr/>
        <p:txBody>
          <a:bodyPr>
            <a:normAutofit/>
          </a:bodyPr>
          <a:lstStyle/>
          <a:p>
            <a:r>
              <a:rPr lang="de-DE" dirty="0"/>
              <a:t>Datendateien</a:t>
            </a:r>
          </a:p>
          <a:p>
            <a:pPr lvl="1"/>
            <a:r>
              <a:rPr lang="de-DE" dirty="0"/>
              <a:t>Ausreichende Initialgröße der Datei(en)</a:t>
            </a:r>
          </a:p>
          <a:p>
            <a:pPr lvl="1"/>
            <a:r>
              <a:rPr lang="de-DE" dirty="0"/>
              <a:t>Ausgewogene Vergrößerungsintervalle für Datei(en)</a:t>
            </a:r>
          </a:p>
          <a:p>
            <a:pPr lvl="1"/>
            <a:r>
              <a:rPr lang="de-DE" dirty="0">
                <a:hlinkClick r:id="rId2"/>
              </a:rPr>
              <a:t>GLEICHE Größeneinstellungen bei Multifile-Systemen</a:t>
            </a:r>
            <a:endParaRPr lang="de-DE" dirty="0"/>
          </a:p>
          <a:p>
            <a:r>
              <a:rPr lang="de-DE" dirty="0"/>
              <a:t>Protokolldateien</a:t>
            </a:r>
          </a:p>
          <a:p>
            <a:pPr lvl="1"/>
            <a:r>
              <a:rPr lang="de-DE" dirty="0"/>
              <a:t>Ausreichende Initialgröße</a:t>
            </a:r>
          </a:p>
          <a:p>
            <a:pPr lvl="1"/>
            <a:r>
              <a:rPr lang="de-DE" dirty="0"/>
              <a:t>Sehr gut Vergrößerungsintervalle</a:t>
            </a:r>
            <a:br>
              <a:rPr lang="de-DE" dirty="0"/>
            </a:br>
            <a:r>
              <a:rPr lang="de-DE" dirty="0"/>
              <a:t>&lt;= 96 VLF (!!!)</a:t>
            </a:r>
          </a:p>
        </p:txBody>
      </p:sp>
    </p:spTree>
    <p:extLst>
      <p:ext uri="{BB962C8B-B14F-4D97-AF65-F5344CB8AC3E}">
        <p14:creationId xmlns:p14="http://schemas.microsoft.com/office/powerpoint/2010/main" val="2342711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Berechnung von VLF für Protokolldateien</a:t>
            </a:r>
          </a:p>
        </p:txBody>
      </p:sp>
      <p:sp>
        <p:nvSpPr>
          <p:cNvPr id="3" name="Inhaltsplatzhalter 2"/>
          <p:cNvSpPr>
            <a:spLocks noGrp="1"/>
          </p:cNvSpPr>
          <p:nvPr>
            <p:ph idx="1"/>
          </p:nvPr>
        </p:nvSpPr>
        <p:spPr/>
        <p:txBody>
          <a:bodyPr>
            <a:normAutofit fontScale="62500" lnSpcReduction="20000"/>
          </a:bodyPr>
          <a:lstStyle/>
          <a:p>
            <a:r>
              <a:rPr lang="de-DE" dirty="0"/>
              <a:t>&lt;= 64 MB		4 VLF</a:t>
            </a:r>
          </a:p>
          <a:p>
            <a:r>
              <a:rPr lang="de-DE" dirty="0"/>
              <a:t>&gt;64 MB und &lt; 1.024 MB	8 VLF</a:t>
            </a:r>
          </a:p>
          <a:p>
            <a:r>
              <a:rPr lang="de-DE" dirty="0"/>
              <a:t>&gt;1.024 MB		16 VLF</a:t>
            </a:r>
          </a:p>
          <a:p>
            <a:endParaRPr lang="de-DE" dirty="0"/>
          </a:p>
          <a:p>
            <a:r>
              <a:rPr lang="de-DE" dirty="0"/>
              <a:t>Grenze:	96 VLF</a:t>
            </a:r>
          </a:p>
          <a:p>
            <a:r>
              <a:rPr lang="de-DE" dirty="0"/>
              <a:t>Ist:		1000 VLF = 30 GB</a:t>
            </a:r>
          </a:p>
          <a:p>
            <a:r>
              <a:rPr lang="de-DE" dirty="0"/>
              <a:t>4 * 8 GB	= 32 GB</a:t>
            </a:r>
          </a:p>
          <a:p>
            <a:r>
              <a:rPr lang="de-DE" dirty="0"/>
              <a:t>4 * 16 		= 64</a:t>
            </a:r>
          </a:p>
          <a:p>
            <a:endParaRPr lang="de-DE" dirty="0"/>
          </a:p>
          <a:p>
            <a:r>
              <a:rPr lang="de-DE" dirty="0"/>
              <a:t>1. Schritt:	SHRINKFILE:	1 MB	=&gt; 2 VLF</a:t>
            </a:r>
          </a:p>
          <a:p>
            <a:r>
              <a:rPr lang="de-DE" dirty="0"/>
              <a:t>2. Schritt:	MODIFY:	     	8.192 MB	=&gt; 18 VLF	8 GB</a:t>
            </a:r>
          </a:p>
          <a:p>
            <a:r>
              <a:rPr lang="de-DE" dirty="0"/>
              <a:t>3. Schritt:	MODIFY:	     	8.192 MB	=&gt; 34 VLF	16 GB</a:t>
            </a:r>
          </a:p>
          <a:p>
            <a:r>
              <a:rPr lang="de-DE" dirty="0"/>
              <a:t>4. Schritt:	MODIFY:	     	8.192 MB	=&gt; 50 VLF	24 GB</a:t>
            </a:r>
          </a:p>
          <a:p>
            <a:r>
              <a:rPr lang="de-DE"/>
              <a:t>5. </a:t>
            </a:r>
            <a:r>
              <a:rPr lang="de-DE" dirty="0"/>
              <a:t>Schritt:	MODIFY:	     	8.192 MB	=&gt; 66 VLF	32 GB</a:t>
            </a:r>
          </a:p>
        </p:txBody>
      </p:sp>
    </p:spTree>
    <p:extLst>
      <p:ext uri="{BB962C8B-B14F-4D97-AF65-F5344CB8AC3E}">
        <p14:creationId xmlns:p14="http://schemas.microsoft.com/office/powerpoint/2010/main" val="183331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Mixed Extents</a:t>
            </a:r>
          </a:p>
        </p:txBody>
      </p:sp>
      <p:sp>
        <p:nvSpPr>
          <p:cNvPr id="5" name="Inhaltsplatzhalter 4"/>
          <p:cNvSpPr>
            <a:spLocks noGrp="1"/>
          </p:cNvSpPr>
          <p:nvPr>
            <p:ph idx="1"/>
          </p:nvPr>
        </p:nvSpPr>
        <p:spPr/>
        <p:txBody>
          <a:bodyPr/>
          <a:lstStyle/>
          <a:p>
            <a:r>
              <a:rPr lang="en-US" dirty="0"/>
              <a:t>Mixed extents manage data pages of different tables / indexes</a:t>
            </a:r>
          </a:p>
        </p:txBody>
      </p:sp>
      <p:graphicFrame>
        <p:nvGraphicFramePr>
          <p:cNvPr id="7" name="Tabelle 6"/>
          <p:cNvGraphicFramePr>
            <a:graphicFrameLocks noGrp="1"/>
          </p:cNvGraphicFramePr>
          <p:nvPr>
            <p:extLst/>
          </p:nvPr>
        </p:nvGraphicFramePr>
        <p:xfrm>
          <a:off x="654126"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 1</a:t>
                      </a:r>
                    </a:p>
                  </a:txBody>
                  <a:tcPr>
                    <a:solidFill>
                      <a:schemeClr val="accent4"/>
                    </a:solidFill>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8" name="Tabelle 7"/>
          <p:cNvGraphicFramePr>
            <a:graphicFrameLocks noGrp="1"/>
          </p:cNvGraphicFramePr>
          <p:nvPr>
            <p:extLst/>
          </p:nvPr>
        </p:nvGraphicFramePr>
        <p:xfrm>
          <a:off x="3402971"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a:t>
                      </a:r>
                      <a:r>
                        <a:rPr lang="de-DE" baseline="0" dirty="0"/>
                        <a:t> 2</a:t>
                      </a:r>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tc hMerge="1">
                  <a:txBody>
                    <a:bodyPr/>
                    <a:lstStyle/>
                    <a:p>
                      <a:endParaRPr lang="de-DE" dirty="0"/>
                    </a:p>
                  </a:txBody>
                  <a:tcPr>
                    <a:solidFill>
                      <a:srgbClr val="92D05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9" name="Tabelle 8"/>
          <p:cNvGraphicFramePr>
            <a:graphicFrameLocks noGrp="1"/>
          </p:cNvGraphicFramePr>
          <p:nvPr>
            <p:extLst/>
          </p:nvPr>
        </p:nvGraphicFramePr>
        <p:xfrm>
          <a:off x="6151816"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 3</a:t>
                      </a:r>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tc hMerge="1">
                  <a:txBody>
                    <a:bodyPr/>
                    <a:lstStyle/>
                    <a:p>
                      <a:endParaRPr lang="de-DE" dirty="0"/>
                    </a:p>
                  </a:txBody>
                  <a:tcPr>
                    <a:solidFill>
                      <a:srgbClr val="FF000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10" name="Tabelle 9"/>
          <p:cNvGraphicFramePr>
            <a:graphicFrameLocks noGrp="1"/>
          </p:cNvGraphicFramePr>
          <p:nvPr>
            <p:extLst/>
          </p:nvPr>
        </p:nvGraphicFramePr>
        <p:xfrm>
          <a:off x="8900661" y="2257357"/>
          <a:ext cx="2078214" cy="2286000"/>
        </p:xfrm>
        <a:graphic>
          <a:graphicData uri="http://schemas.openxmlformats.org/drawingml/2006/table">
            <a:tbl>
              <a:tblPr firstRow="1" bandRow="1">
                <a:tableStyleId>{5C22544A-7EE6-4342-B048-85BDC9FD1C3A}</a:tableStyleId>
              </a:tblPr>
              <a:tblGrid>
                <a:gridCol w="346369">
                  <a:extLst>
                    <a:ext uri="{9D8B030D-6E8A-4147-A177-3AD203B41FA5}">
                      <a16:colId xmlns:a16="http://schemas.microsoft.com/office/drawing/2014/main" val="20000"/>
                    </a:ext>
                  </a:extLst>
                </a:gridCol>
                <a:gridCol w="346369">
                  <a:extLst>
                    <a:ext uri="{9D8B030D-6E8A-4147-A177-3AD203B41FA5}">
                      <a16:colId xmlns:a16="http://schemas.microsoft.com/office/drawing/2014/main" val="20001"/>
                    </a:ext>
                  </a:extLst>
                </a:gridCol>
                <a:gridCol w="346369">
                  <a:extLst>
                    <a:ext uri="{9D8B030D-6E8A-4147-A177-3AD203B41FA5}">
                      <a16:colId xmlns:a16="http://schemas.microsoft.com/office/drawing/2014/main" val="20002"/>
                    </a:ext>
                  </a:extLst>
                </a:gridCol>
                <a:gridCol w="346369">
                  <a:extLst>
                    <a:ext uri="{9D8B030D-6E8A-4147-A177-3AD203B41FA5}">
                      <a16:colId xmlns:a16="http://schemas.microsoft.com/office/drawing/2014/main" val="20003"/>
                    </a:ext>
                  </a:extLst>
                </a:gridCol>
                <a:gridCol w="346369">
                  <a:extLst>
                    <a:ext uri="{9D8B030D-6E8A-4147-A177-3AD203B41FA5}">
                      <a16:colId xmlns:a16="http://schemas.microsoft.com/office/drawing/2014/main" val="20004"/>
                    </a:ext>
                  </a:extLst>
                </a:gridCol>
                <a:gridCol w="346369">
                  <a:extLst>
                    <a:ext uri="{9D8B030D-6E8A-4147-A177-3AD203B41FA5}">
                      <a16:colId xmlns:a16="http://schemas.microsoft.com/office/drawing/2014/main" val="20005"/>
                    </a:ext>
                  </a:extLst>
                </a:gridCol>
              </a:tblGrid>
              <a:tr h="333587">
                <a:tc gridSpan="6">
                  <a:txBody>
                    <a:bodyPr/>
                    <a:lstStyle/>
                    <a:p>
                      <a:r>
                        <a:rPr lang="de-DE" dirty="0"/>
                        <a:t>Table</a:t>
                      </a:r>
                      <a:r>
                        <a:rPr lang="de-DE" baseline="0" dirty="0"/>
                        <a:t> 4</a:t>
                      </a:r>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tc hMerge="1">
                  <a:txBody>
                    <a:bodyPr/>
                    <a:lstStyle/>
                    <a:p>
                      <a:endParaRPr lang="de-DE" dirty="0"/>
                    </a:p>
                  </a:txBody>
                  <a:tcPr>
                    <a:solidFill>
                      <a:srgbClr val="7030A0"/>
                    </a:solidFill>
                  </a:tcPr>
                </a:tc>
                <a:extLst>
                  <a:ext uri="{0D108BD9-81ED-4DB2-BD59-A6C34878D82A}">
                    <a16:rowId xmlns:a16="http://schemas.microsoft.com/office/drawing/2014/main" val="10000"/>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1"/>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2"/>
                  </a:ext>
                </a:extLst>
              </a:tr>
              <a:tr h="333587">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10003"/>
                  </a:ext>
                </a:extLst>
              </a:tr>
              <a:tr h="333587">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0004"/>
                  </a:ext>
                </a:extLst>
              </a:tr>
            </a:tbl>
          </a:graphicData>
        </a:graphic>
      </p:graphicFrame>
      <p:graphicFrame>
        <p:nvGraphicFramePr>
          <p:cNvPr id="11" name="Tabelle 10"/>
          <p:cNvGraphicFramePr>
            <a:graphicFrameLocks noGrp="1"/>
          </p:cNvGraphicFramePr>
          <p:nvPr>
            <p:extLst/>
          </p:nvPr>
        </p:nvGraphicFramePr>
        <p:xfrm>
          <a:off x="654126" y="4432921"/>
          <a:ext cx="8128000" cy="1371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016000">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016000">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gridCol w="1016000">
                  <a:extLst>
                    <a:ext uri="{9D8B030D-6E8A-4147-A177-3AD203B41FA5}">
                      <a16:colId xmlns:a16="http://schemas.microsoft.com/office/drawing/2014/main" val="20007"/>
                    </a:ext>
                  </a:extLst>
                </a:gridCol>
              </a:tblGrid>
              <a:tr h="370840">
                <a:tc gridSpan="8">
                  <a:txBody>
                    <a:bodyPr/>
                    <a:lstStyle/>
                    <a:p>
                      <a:r>
                        <a:rPr lang="de-DE" dirty="0"/>
                        <a:t>MIXED Extent</a:t>
                      </a:r>
                    </a:p>
                  </a:txBody>
                  <a:tcPr>
                    <a:solidFill>
                      <a:schemeClr val="tx1">
                        <a:lumMod val="95000"/>
                        <a:lumOff val="5000"/>
                      </a:schemeClr>
                    </a:solidFill>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val="10000"/>
                  </a:ext>
                </a:extLst>
              </a:tr>
              <a:tr h="370840">
                <a:tc>
                  <a:txBody>
                    <a:bodyPr/>
                    <a:lstStyle/>
                    <a:p>
                      <a:pPr algn="ctr"/>
                      <a:r>
                        <a:rPr lang="de-DE" b="1" dirty="0">
                          <a:solidFill>
                            <a:schemeClr val="bg1"/>
                          </a:solidFill>
                        </a:rPr>
                        <a:t>105</a:t>
                      </a:r>
                    </a:p>
                  </a:txBody>
                  <a:tcPr>
                    <a:solidFill>
                      <a:schemeClr val="accent4"/>
                    </a:solidFill>
                  </a:tcPr>
                </a:tc>
                <a:tc>
                  <a:txBody>
                    <a:bodyPr/>
                    <a:lstStyle/>
                    <a:p>
                      <a:pPr algn="ctr"/>
                      <a:r>
                        <a:rPr lang="de-DE" b="1" dirty="0">
                          <a:solidFill>
                            <a:schemeClr val="bg1"/>
                          </a:solidFill>
                        </a:rPr>
                        <a:t>106</a:t>
                      </a:r>
                    </a:p>
                  </a:txBody>
                  <a:tcPr>
                    <a:solidFill>
                      <a:srgbClr val="92D050"/>
                    </a:solidFill>
                  </a:tcPr>
                </a:tc>
                <a:tc>
                  <a:txBody>
                    <a:bodyPr/>
                    <a:lstStyle/>
                    <a:p>
                      <a:pPr algn="ctr"/>
                      <a:r>
                        <a:rPr lang="de-DE" b="1" dirty="0">
                          <a:solidFill>
                            <a:schemeClr val="bg1"/>
                          </a:solidFill>
                        </a:rPr>
                        <a:t>107</a:t>
                      </a:r>
                    </a:p>
                  </a:txBody>
                  <a:tcPr>
                    <a:solidFill>
                      <a:srgbClr val="FF0000"/>
                    </a:solidFill>
                  </a:tcPr>
                </a:tc>
                <a:tc>
                  <a:txBody>
                    <a:bodyPr/>
                    <a:lstStyle/>
                    <a:p>
                      <a:pPr algn="ctr"/>
                      <a:r>
                        <a:rPr lang="de-DE" b="1" dirty="0">
                          <a:solidFill>
                            <a:schemeClr val="bg1"/>
                          </a:solidFill>
                        </a:rPr>
                        <a:t>108</a:t>
                      </a:r>
                    </a:p>
                  </a:txBody>
                  <a:tcPr>
                    <a:solidFill>
                      <a:srgbClr val="FF0000"/>
                    </a:solidFill>
                  </a:tcPr>
                </a:tc>
                <a:tc>
                  <a:txBody>
                    <a:bodyPr/>
                    <a:lstStyle/>
                    <a:p>
                      <a:pPr algn="ctr"/>
                      <a:r>
                        <a:rPr lang="de-DE" b="1" dirty="0">
                          <a:solidFill>
                            <a:schemeClr val="bg1"/>
                          </a:solidFill>
                        </a:rPr>
                        <a:t>109</a:t>
                      </a:r>
                    </a:p>
                  </a:txBody>
                  <a:tcPr>
                    <a:solidFill>
                      <a:schemeClr val="accent4"/>
                    </a:solidFill>
                  </a:tcPr>
                </a:tc>
                <a:tc>
                  <a:txBody>
                    <a:bodyPr/>
                    <a:lstStyle/>
                    <a:p>
                      <a:pPr algn="ctr"/>
                      <a:r>
                        <a:rPr lang="de-DE" b="1" dirty="0">
                          <a:solidFill>
                            <a:schemeClr val="bg1"/>
                          </a:solidFill>
                        </a:rPr>
                        <a:t>110</a:t>
                      </a:r>
                    </a:p>
                  </a:txBody>
                  <a:tcPr>
                    <a:solidFill>
                      <a:srgbClr val="7030A0"/>
                    </a:solidFill>
                  </a:tcPr>
                </a:tc>
                <a:tc>
                  <a:txBody>
                    <a:bodyPr/>
                    <a:lstStyle/>
                    <a:p>
                      <a:pPr algn="ctr"/>
                      <a:r>
                        <a:rPr lang="de-DE" b="1" dirty="0">
                          <a:solidFill>
                            <a:schemeClr val="bg1"/>
                          </a:solidFill>
                        </a:rPr>
                        <a:t>111</a:t>
                      </a:r>
                    </a:p>
                  </a:txBody>
                  <a:tcPr>
                    <a:solidFill>
                      <a:srgbClr val="92D050"/>
                    </a:solidFill>
                  </a:tcPr>
                </a:tc>
                <a:tc>
                  <a:txBody>
                    <a:bodyPr/>
                    <a:lstStyle/>
                    <a:p>
                      <a:pPr algn="ctr"/>
                      <a:r>
                        <a:rPr lang="de-DE" b="1" dirty="0">
                          <a:solidFill>
                            <a:schemeClr val="bg1"/>
                          </a:solidFill>
                        </a:rPr>
                        <a:t>112</a:t>
                      </a:r>
                    </a:p>
                  </a:txBody>
                  <a:tcPr>
                    <a:solidFill>
                      <a:schemeClr val="accent4"/>
                    </a:solidFill>
                  </a:tcPr>
                </a:tc>
                <a:extLst>
                  <a:ext uri="{0D108BD9-81ED-4DB2-BD59-A6C34878D82A}">
                    <a16:rowId xmlns:a16="http://schemas.microsoft.com/office/drawing/2014/main" val="10001"/>
                  </a:ext>
                </a:extLst>
              </a:tr>
              <a:tr h="370840">
                <a:tc>
                  <a:txBody>
                    <a:bodyPr/>
                    <a:lstStyle/>
                    <a:p>
                      <a:pPr algn="ctr"/>
                      <a:r>
                        <a:rPr lang="de-DE" b="1" dirty="0">
                          <a:solidFill>
                            <a:schemeClr val="bg1"/>
                          </a:solidFill>
                        </a:rPr>
                        <a:t>113</a:t>
                      </a:r>
                    </a:p>
                  </a:txBody>
                  <a:tcPr>
                    <a:solidFill>
                      <a:schemeClr val="accent4"/>
                    </a:solidFill>
                  </a:tcPr>
                </a:tc>
                <a:tc>
                  <a:txBody>
                    <a:bodyPr/>
                    <a:lstStyle/>
                    <a:p>
                      <a:pPr algn="ctr"/>
                      <a:r>
                        <a:rPr lang="de-DE" b="1" dirty="0">
                          <a:solidFill>
                            <a:schemeClr val="bg1"/>
                          </a:solidFill>
                        </a:rPr>
                        <a:t>114</a:t>
                      </a:r>
                    </a:p>
                  </a:txBody>
                  <a:tcPr>
                    <a:solidFill>
                      <a:schemeClr val="accent4"/>
                    </a:solidFill>
                  </a:tcPr>
                </a:tc>
                <a:tc>
                  <a:txBody>
                    <a:bodyPr/>
                    <a:lstStyle/>
                    <a:p>
                      <a:pPr algn="ctr"/>
                      <a:r>
                        <a:rPr lang="de-DE" b="1" dirty="0">
                          <a:solidFill>
                            <a:schemeClr val="bg1"/>
                          </a:solidFill>
                        </a:rPr>
                        <a:t>115</a:t>
                      </a:r>
                    </a:p>
                  </a:txBody>
                  <a:tcPr>
                    <a:solidFill>
                      <a:schemeClr val="accent4"/>
                    </a:solidFill>
                  </a:tcPr>
                </a:tc>
                <a:tc>
                  <a:txBody>
                    <a:bodyPr/>
                    <a:lstStyle/>
                    <a:p>
                      <a:pPr algn="ctr"/>
                      <a:r>
                        <a:rPr lang="de-DE" b="1" dirty="0">
                          <a:solidFill>
                            <a:schemeClr val="bg1"/>
                          </a:solidFill>
                        </a:rPr>
                        <a:t>116</a:t>
                      </a:r>
                    </a:p>
                  </a:txBody>
                  <a:tcPr>
                    <a:solidFill>
                      <a:schemeClr val="accent4"/>
                    </a:solidFill>
                  </a:tcPr>
                </a:tc>
                <a:tc>
                  <a:txBody>
                    <a:bodyPr/>
                    <a:lstStyle/>
                    <a:p>
                      <a:pPr algn="ctr"/>
                      <a:r>
                        <a:rPr lang="de-DE" b="1" dirty="0">
                          <a:solidFill>
                            <a:schemeClr val="bg1"/>
                          </a:solidFill>
                        </a:rPr>
                        <a:t>117</a:t>
                      </a:r>
                    </a:p>
                  </a:txBody>
                  <a:tcPr>
                    <a:solidFill>
                      <a:schemeClr val="accent4"/>
                    </a:solidFill>
                  </a:tcPr>
                </a:tc>
                <a:tc>
                  <a:txBody>
                    <a:bodyPr/>
                    <a:lstStyle/>
                    <a:p>
                      <a:pPr algn="ctr"/>
                      <a:r>
                        <a:rPr lang="de-DE" b="1" dirty="0">
                          <a:solidFill>
                            <a:schemeClr val="bg1"/>
                          </a:solidFill>
                        </a:rPr>
                        <a:t>118</a:t>
                      </a:r>
                    </a:p>
                  </a:txBody>
                  <a:tcPr>
                    <a:solidFill>
                      <a:srgbClr val="FF0000"/>
                    </a:solidFill>
                  </a:tcPr>
                </a:tc>
                <a:tc>
                  <a:txBody>
                    <a:bodyPr/>
                    <a:lstStyle/>
                    <a:p>
                      <a:pPr algn="ctr"/>
                      <a:r>
                        <a:rPr lang="de-DE" b="1" dirty="0">
                          <a:solidFill>
                            <a:schemeClr val="bg1"/>
                          </a:solidFill>
                        </a:rPr>
                        <a:t>119</a:t>
                      </a:r>
                    </a:p>
                  </a:txBody>
                  <a:tcPr>
                    <a:solidFill>
                      <a:srgbClr val="92D050"/>
                    </a:solidFill>
                  </a:tcPr>
                </a:tc>
                <a:tc>
                  <a:txBody>
                    <a:bodyPr/>
                    <a:lstStyle/>
                    <a:p>
                      <a:pPr algn="ctr"/>
                      <a:r>
                        <a:rPr lang="de-DE" b="1" dirty="0">
                          <a:solidFill>
                            <a:schemeClr val="bg1"/>
                          </a:solidFill>
                        </a:rPr>
                        <a:t>120</a:t>
                      </a:r>
                    </a:p>
                  </a:txBody>
                  <a:tcPr>
                    <a:solidFill>
                      <a:srgbClr val="7030A0"/>
                    </a:solidFill>
                  </a:tcPr>
                </a:tc>
                <a:extLst>
                  <a:ext uri="{0D108BD9-81ED-4DB2-BD59-A6C34878D82A}">
                    <a16:rowId xmlns:a16="http://schemas.microsoft.com/office/drawing/2014/main" val="1941666702"/>
                  </a:ext>
                </a:extLst>
              </a:tr>
            </a:tbl>
          </a:graphicData>
        </a:graphic>
      </p:graphicFrame>
    </p:spTree>
    <p:extLst>
      <p:ext uri="{BB962C8B-B14F-4D97-AF65-F5344CB8AC3E}">
        <p14:creationId xmlns:p14="http://schemas.microsoft.com/office/powerpoint/2010/main" val="4054044831"/>
      </p:ext>
    </p:extLst>
  </p:cSld>
  <p:clrMapOvr>
    <a:masterClrMapping/>
  </p:clrMapOvr>
</p:sld>
</file>

<file path=ppt/theme/theme1.xml><?xml version="1.0" encoding="utf-8"?>
<a:theme xmlns:a="http://schemas.openxmlformats.org/drawingml/2006/main" name="Replication with Microsoft SQL Server - E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Analyse eines SQL Servers</Template>
  <TotalTime>0</TotalTime>
  <Words>436</Words>
  <Application>Microsoft Office PowerPoint</Application>
  <PresentationFormat>Breitbild</PresentationFormat>
  <Paragraphs>172</Paragraphs>
  <Slides>17</Slides>
  <Notes>6</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17</vt:i4>
      </vt:variant>
    </vt:vector>
  </HeadingPairs>
  <TitlesOfParts>
    <vt:vector size="20" baseType="lpstr">
      <vt:lpstr>Arial</vt:lpstr>
      <vt:lpstr>Calibri</vt:lpstr>
      <vt:lpstr>Replication with Microsoft SQL Server - EN</vt:lpstr>
      <vt:lpstr>Analyse und Konfiguration Best Practice</vt:lpstr>
      <vt:lpstr>Uwe Ricken db Berater GmbH</vt:lpstr>
      <vt:lpstr>Analyse und Konfiguration</vt:lpstr>
      <vt:lpstr>Workflow eines Datenbank-Requests</vt:lpstr>
      <vt:lpstr>Wichtigste Konfigurationseinstellungen</vt:lpstr>
      <vt:lpstr>Wichtigste Konfigurationseinstellungen</vt:lpstr>
      <vt:lpstr>Wichtigste Datenbankeinstellungen</vt:lpstr>
      <vt:lpstr>Berechnung von VLF für Protokolldateien</vt:lpstr>
      <vt:lpstr>Mixed Extents</vt:lpstr>
      <vt:lpstr>Mixed Extents</vt:lpstr>
      <vt:lpstr>Uniform Extents</vt:lpstr>
      <vt:lpstr>Demo / Hands On</vt:lpstr>
      <vt:lpstr>Instant File Initialization</vt:lpstr>
      <vt:lpstr>Demo / Hands On</vt:lpstr>
      <vt:lpstr>Demo / Hands On</vt:lpstr>
      <vt:lpstr>Konfiguration Microsoft SQL Server</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Analyse und Konfiguration Best Practice</dc:title>
  <dc:creator>Uwe Ricken</dc:creator>
  <cp:lastModifiedBy>Uwe Ricken</cp:lastModifiedBy>
  <cp:revision>4</cp:revision>
  <dcterms:created xsi:type="dcterms:W3CDTF">2018-04-21T09:29:09Z</dcterms:created>
  <dcterms:modified xsi:type="dcterms:W3CDTF">2018-04-24T13:45:45Z</dcterms:modified>
</cp:coreProperties>
</file>