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4"/>
  </p:notesMasterIdLst>
  <p:handoutMasterIdLst>
    <p:handoutMasterId r:id="rId35"/>
  </p:handoutMasterIdLst>
  <p:sldIdLst>
    <p:sldId id="256" r:id="rId2"/>
    <p:sldId id="296" r:id="rId3"/>
    <p:sldId id="297" r:id="rId4"/>
    <p:sldId id="271" r:id="rId5"/>
    <p:sldId id="259" r:id="rId6"/>
    <p:sldId id="264" r:id="rId7"/>
    <p:sldId id="268" r:id="rId8"/>
    <p:sldId id="279" r:id="rId9"/>
    <p:sldId id="260" r:id="rId10"/>
    <p:sldId id="265" r:id="rId11"/>
    <p:sldId id="266" r:id="rId12"/>
    <p:sldId id="281" r:id="rId13"/>
    <p:sldId id="282" r:id="rId14"/>
    <p:sldId id="283" r:id="rId15"/>
    <p:sldId id="267" r:id="rId16"/>
    <p:sldId id="272" r:id="rId17"/>
    <p:sldId id="270" r:id="rId18"/>
    <p:sldId id="275" r:id="rId19"/>
    <p:sldId id="276" r:id="rId20"/>
    <p:sldId id="277" r:id="rId21"/>
    <p:sldId id="285" r:id="rId22"/>
    <p:sldId id="287" r:id="rId23"/>
    <p:sldId id="288" r:id="rId24"/>
    <p:sldId id="289" r:id="rId25"/>
    <p:sldId id="290" r:id="rId26"/>
    <p:sldId id="294" r:id="rId27"/>
    <p:sldId id="295" r:id="rId28"/>
    <p:sldId id="261" r:id="rId29"/>
    <p:sldId id="278" r:id="rId30"/>
    <p:sldId id="262" r:id="rId31"/>
    <p:sldId id="284" r:id="rId32"/>
    <p:sldId id="280" r:id="rId33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357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7" d="100"/>
          <a:sy n="67" d="100"/>
        </p:scale>
        <p:origin x="322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80A9A-F6A8-4CDC-A533-D2F99D274615}" type="datetimeFigureOut">
              <a:rPr lang="de-DE" smtClean="0"/>
              <a:t>16.08.2017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CC526-7882-4688-8DA2-45597F6144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371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40506-DC8F-44E3-9202-63AB498A0C98}" type="datetimeFigureOut">
              <a:rPr lang="de-DE" smtClean="0"/>
              <a:t>16.08.2017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3F98B-DCFC-47FF-B222-63D8297F327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43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957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74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6854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1050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8184" y="1218304"/>
            <a:ext cx="8633012" cy="1414169"/>
          </a:xfrm>
        </p:spPr>
        <p:txBody>
          <a:bodyPr anchor="b">
            <a:normAutofit/>
          </a:bodyPr>
          <a:lstStyle>
            <a:lvl1pPr algn="ctr">
              <a:defRPr sz="405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184" y="2701531"/>
            <a:ext cx="8633012" cy="150896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40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0649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222" y="222648"/>
            <a:ext cx="6477687" cy="94535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223" y="1248966"/>
            <a:ext cx="8641556" cy="3429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3911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223" y="222648"/>
            <a:ext cx="6480571" cy="94535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1223" y="1248966"/>
            <a:ext cx="4186307" cy="34290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03781" y="1248967"/>
            <a:ext cx="4188998" cy="3428999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25060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223" y="222648"/>
            <a:ext cx="6480571" cy="94535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5317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222" y="234750"/>
            <a:ext cx="3774827" cy="933254"/>
          </a:xfrm>
        </p:spPr>
        <p:txBody>
          <a:bodyPr anchor="b"/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026048" y="1259055"/>
            <a:ext cx="4866731" cy="341891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1223" y="1259055"/>
            <a:ext cx="3774826" cy="3418911"/>
          </a:xfrm>
        </p:spPr>
        <p:txBody>
          <a:bodyPr/>
          <a:lstStyle>
            <a:lvl1pPr marL="0" indent="0">
              <a:buNone/>
              <a:defRPr sz="1200"/>
            </a:lvl1pPr>
            <a:lvl2pPr marL="342875" indent="0">
              <a:buNone/>
              <a:defRPr sz="1100"/>
            </a:lvl2pPr>
            <a:lvl3pPr marL="685749" indent="0">
              <a:buNone/>
              <a:defRPr sz="900"/>
            </a:lvl3pPr>
            <a:lvl4pPr marL="1028624" indent="0">
              <a:buNone/>
              <a:defRPr sz="800"/>
            </a:lvl4pPr>
            <a:lvl5pPr marL="1371498" indent="0">
              <a:buNone/>
              <a:defRPr sz="800"/>
            </a:lvl5pPr>
            <a:lvl6pPr marL="1714373" indent="0">
              <a:buNone/>
              <a:defRPr sz="800"/>
            </a:lvl6pPr>
            <a:lvl7pPr marL="2057246" indent="0">
              <a:buNone/>
              <a:defRPr sz="800"/>
            </a:lvl7pPr>
            <a:lvl8pPr marL="2400120" indent="0">
              <a:buNone/>
              <a:defRPr sz="800"/>
            </a:lvl8pPr>
            <a:lvl9pPr marL="2742995" indent="0">
              <a:buNone/>
              <a:defRPr sz="8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402671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31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1" y="0"/>
            <a:ext cx="7632848" cy="789552"/>
          </a:xfrm>
          <a:prstGeom prst="rect">
            <a:avLst/>
          </a:prstGeom>
        </p:spPr>
        <p:txBody>
          <a:bodyPr anchor="ctr"/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960" cy="3780420"/>
          </a:xfrm>
        </p:spPr>
        <p:txBody>
          <a:bodyPr/>
          <a:lstStyle>
            <a:lvl1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</a:tabLst>
              <a:defRPr/>
            </a:lvl1pPr>
            <a:lvl2pPr defTabSz="333375">
              <a:tabLst>
                <a:tab pos="266700" algn="l"/>
                <a:tab pos="571500" algn="l"/>
                <a:tab pos="876300" algn="l"/>
                <a:tab pos="1209675" algn="l"/>
                <a:tab pos="1543050" algn="l"/>
              </a:tabLst>
              <a:defRPr/>
            </a:lvl2pPr>
            <a:lvl3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</a:tabLst>
              <a:defRPr/>
            </a:lvl3pPr>
            <a:lvl4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</a:tabLst>
              <a:defRPr/>
            </a:lvl4pPr>
            <a:lvl5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</a:tabLst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773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1" y="0"/>
            <a:ext cx="7632848" cy="789552"/>
          </a:xfrm>
          <a:prstGeom prst="rect">
            <a:avLst/>
          </a:prstGeom>
        </p:spPr>
        <p:txBody>
          <a:bodyPr anchor="ctr"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1520" y="1005576"/>
            <a:ext cx="4248472" cy="37264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4009" y="1005576"/>
            <a:ext cx="4248472" cy="37264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4477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db-berater.de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65580" y="241572"/>
            <a:ext cx="6463329" cy="923330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65579" y="1258645"/>
            <a:ext cx="8617547" cy="3404795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728908" y="241572"/>
            <a:ext cx="2154218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800" b="1" dirty="0">
                <a:solidFill>
                  <a:schemeClr val="accent1"/>
                </a:solidFill>
                <a:latin typeface="Calibri" panose="020F0502020204030204" pitchFamily="34" charset="0"/>
              </a:rPr>
              <a:t>db </a:t>
            </a:r>
            <a:r>
              <a:rPr lang="de-DE" sz="1800" b="1" dirty="0">
                <a:latin typeface="Calibri" panose="020F0502020204030204" pitchFamily="34" charset="0"/>
              </a:rPr>
              <a:t>Berater GmbH</a:t>
            </a:r>
          </a:p>
          <a:p>
            <a:pPr algn="r"/>
            <a:r>
              <a:rPr lang="de-DE" sz="750" b="1" dirty="0"/>
              <a:t>Planung – Installation</a:t>
            </a:r>
            <a:r>
              <a:rPr lang="de-DE" sz="750" b="1" baseline="0" dirty="0"/>
              <a:t> – Optimierung</a:t>
            </a:r>
            <a:br>
              <a:rPr lang="de-DE" sz="750" b="1" baseline="0" dirty="0"/>
            </a:br>
            <a:br>
              <a:rPr lang="de-DE" sz="750" b="1" baseline="0" dirty="0"/>
            </a:br>
            <a:endParaRPr lang="de-DE" sz="750" b="1" dirty="0"/>
          </a:p>
          <a:p>
            <a:pPr algn="r"/>
            <a:r>
              <a:rPr lang="de-DE" sz="750" b="1" dirty="0">
                <a:hlinkClick r:id="rId10"/>
              </a:rPr>
              <a:t>http://www.db-berater.de</a:t>
            </a:r>
            <a:endParaRPr lang="de-DE" sz="750" b="1" dirty="0"/>
          </a:p>
          <a:p>
            <a:pPr algn="r"/>
            <a:r>
              <a:rPr lang="de-DE" sz="750" b="1" dirty="0"/>
              <a:t>info@db-berater.de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65579" y="4727986"/>
            <a:ext cx="86175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265579" y="4792532"/>
            <a:ext cx="16062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>
                <a:solidFill>
                  <a:schemeClr val="accent1"/>
                </a:solidFill>
              </a:rPr>
              <a:t>Autor: </a:t>
            </a:r>
            <a:r>
              <a:rPr lang="de-DE" sz="900" b="1" dirty="0"/>
              <a:t>Uwe Ricken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728909" y="4792532"/>
            <a:ext cx="21542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b="1" dirty="0">
                <a:solidFill>
                  <a:schemeClr val="accent1"/>
                </a:solidFill>
              </a:rPr>
              <a:t>©: </a:t>
            </a:r>
            <a:r>
              <a:rPr lang="de-DE" sz="900" b="1" dirty="0"/>
              <a:t>db</a:t>
            </a:r>
            <a:r>
              <a:rPr lang="de-DE" sz="900" b="1" baseline="0" dirty="0"/>
              <a:t> Berater GmbH (2017)</a:t>
            </a:r>
            <a:endParaRPr lang="de-DE" sz="900" b="1" dirty="0"/>
          </a:p>
        </p:txBody>
      </p:sp>
    </p:spTree>
    <p:extLst>
      <p:ext uri="{BB962C8B-B14F-4D97-AF65-F5344CB8AC3E}">
        <p14:creationId xmlns:p14="http://schemas.microsoft.com/office/powerpoint/2010/main" val="938951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5B9BD5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1TR9vg7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uwe.ricken@db-berater.de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://www.db-berater.de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xing.com/profile/Uwe_Ricken" TargetMode="External"/><Relationship Id="rId5" Type="http://schemas.openxmlformats.org/officeDocument/2006/relationships/hyperlink" Target="https://twitter.com/@dbberater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www.sqlmaster.de/" TargetMode="External"/><Relationship Id="rId9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ola.hallengren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entozar.com/" TargetMode="External"/><Relationship Id="rId2" Type="http://schemas.openxmlformats.org/officeDocument/2006/relationships/hyperlink" Target="http://www.sqlskill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qlblog.com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sanu.com/2013/08/01/understanding-how-sql-server-executes-a-query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Analysis of your</a:t>
            </a:r>
            <a:br>
              <a:rPr lang="en-US" dirty="0"/>
            </a:br>
            <a:r>
              <a:rPr lang="en-US" dirty="0"/>
              <a:t>SQL Server like a PRO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Uwe Ricken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971600" y="329183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hlinkClick r:id="rId2"/>
              </a:rPr>
              <a:t>http://bit.ly/1TR9vg7</a:t>
            </a:r>
            <a:endParaRPr lang="de-DE" sz="4000" b="1" dirty="0"/>
          </a:p>
        </p:txBody>
      </p:sp>
    </p:spTree>
    <p:extLst>
      <p:ext uri="{BB962C8B-B14F-4D97-AF65-F5344CB8AC3E}">
        <p14:creationId xmlns:p14="http://schemas.microsoft.com/office/powerpoint/2010/main" val="11770384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Investigating the Operating System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Physical / Virtual Environment</a:t>
            </a:r>
          </a:p>
          <a:p>
            <a:pPr lvl="1"/>
            <a:r>
              <a:rPr lang="en-US" dirty="0"/>
              <a:t>How many CORES / RAM?</a:t>
            </a:r>
          </a:p>
          <a:p>
            <a:pPr lvl="1"/>
            <a:r>
              <a:rPr lang="en-US" dirty="0"/>
              <a:t>Does the system have multiple disk present?</a:t>
            </a:r>
          </a:p>
          <a:p>
            <a:pPr lvl="1"/>
            <a:r>
              <a:rPr lang="en-US" dirty="0"/>
              <a:t>What is the block size of the storage?</a:t>
            </a:r>
          </a:p>
          <a:p>
            <a:pPr lvl="1"/>
            <a:r>
              <a:rPr lang="en-US" dirty="0"/>
              <a:t>Is Instant File Initialization enabled for the service account?</a:t>
            </a:r>
          </a:p>
          <a:p>
            <a:pPr lvl="1"/>
            <a:r>
              <a:rPr lang="en-US" dirty="0"/>
              <a:t>Are the following trace flags enabled (not for SQL Server 2016!)</a:t>
            </a:r>
          </a:p>
          <a:p>
            <a:pPr lvl="2"/>
            <a:r>
              <a:rPr lang="en-US" dirty="0"/>
              <a:t>TF 1117:	all files of a file group grow at the same time</a:t>
            </a:r>
          </a:p>
          <a:p>
            <a:pPr lvl="2"/>
            <a:r>
              <a:rPr lang="en-US" dirty="0"/>
              <a:t>TF 1118:	disable usage of mixed extents</a:t>
            </a:r>
          </a:p>
          <a:p>
            <a:pPr lvl="2"/>
            <a:r>
              <a:rPr lang="en-US" dirty="0"/>
              <a:t>TF 2371:	change the threshold for statistics update</a:t>
            </a:r>
          </a:p>
        </p:txBody>
      </p:sp>
    </p:spTree>
    <p:extLst>
      <p:ext uri="{BB962C8B-B14F-4D97-AF65-F5344CB8AC3E}">
        <p14:creationId xmlns:p14="http://schemas.microsoft.com/office/powerpoint/2010/main" val="2989097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of Microsoft SQL Server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31889"/>
            <a:ext cx="8229600" cy="4011611"/>
          </a:xfrm>
        </p:spPr>
        <p:txBody>
          <a:bodyPr>
            <a:normAutofit/>
          </a:bodyPr>
          <a:lstStyle/>
          <a:p>
            <a:r>
              <a:rPr lang="en-US" dirty="0"/>
              <a:t>How much RAM does Microsoft SQL Server use?</a:t>
            </a:r>
          </a:p>
          <a:p>
            <a:r>
              <a:rPr lang="en-US" dirty="0"/>
              <a:t>Can Microsoft SQL Server use all CPU Cores?</a:t>
            </a:r>
          </a:p>
          <a:p>
            <a:r>
              <a:rPr lang="en-US" dirty="0"/>
              <a:t>What Security Model is configured?</a:t>
            </a:r>
          </a:p>
          <a:p>
            <a:pPr lvl="1"/>
            <a:r>
              <a:rPr lang="en-US" dirty="0"/>
              <a:t>Windows Authentication</a:t>
            </a:r>
          </a:p>
          <a:p>
            <a:pPr lvl="1"/>
            <a:r>
              <a:rPr lang="en-US" dirty="0"/>
              <a:t>Mixed Authentication</a:t>
            </a:r>
          </a:p>
          <a:p>
            <a:r>
              <a:rPr lang="en-US" dirty="0"/>
              <a:t>What permissions does the service account have?</a:t>
            </a:r>
          </a:p>
          <a:p>
            <a:pPr lvl="1"/>
            <a:r>
              <a:rPr lang="en-US" dirty="0"/>
              <a:t>Is „Instant File Initialization“ activated?</a:t>
            </a:r>
          </a:p>
          <a:p>
            <a:pPr lvl="1"/>
            <a:r>
              <a:rPr lang="en-US" dirty="0"/>
              <a:t>Is „Lock Pages in Memory“ activated?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02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ussdiagramm: Magnetplattenspeicher 4"/>
          <p:cNvSpPr/>
          <p:nvPr/>
        </p:nvSpPr>
        <p:spPr bwMode="auto">
          <a:xfrm>
            <a:off x="5120015" y="1005576"/>
            <a:ext cx="2423786" cy="3654107"/>
          </a:xfrm>
          <a:prstGeom prst="flowChartMagneticDisk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1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2100" dirty="0" err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Datenbank</a:t>
            </a:r>
            <a:endParaRPr lang="en-US" sz="2100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chemeClr val="bg1">
                      <a:lumMod val="200000"/>
                      <a:satMod val="200000"/>
                    </a:schemeClr>
                  </a:outerShdw>
                </a:cont>
                <a:cont type="tree" name="">
                  <a:effect ref="fillLine"/>
                  <a:outerShdw dist="38100" dir="2700000" algn="tl">
                    <a:schemeClr val="bg1">
                      <a:lumMod val="60000"/>
                      <a:satMod val="60000"/>
                    </a:schemeClr>
                  </a:outerShdw>
                </a:cont>
                <a:effect ref="fillLine"/>
              </a:effectDag>
              <a:latin typeface="Tahoma" pitchFamily="34" charset="0"/>
            </a:endParaRPr>
          </a:p>
        </p:txBody>
      </p:sp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structures</a:t>
            </a:r>
          </a:p>
        </p:txBody>
      </p:sp>
      <p:sp>
        <p:nvSpPr>
          <p:cNvPr id="9219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System- und User data will be stored in data pages.</a:t>
            </a:r>
          </a:p>
          <a:p>
            <a:r>
              <a:rPr lang="en-US" dirty="0"/>
              <a:t>Every data page has a fixed size of 8.192 Bytes:</a:t>
            </a:r>
          </a:p>
          <a:p>
            <a:pPr lvl="1"/>
            <a:r>
              <a:rPr lang="en-US" dirty="0"/>
              <a:t>96 Bytes for the Page Header</a:t>
            </a:r>
          </a:p>
          <a:p>
            <a:pPr lvl="1"/>
            <a:r>
              <a:rPr lang="en-US" dirty="0"/>
              <a:t>8.060 Bytes for data</a:t>
            </a:r>
          </a:p>
          <a:p>
            <a:pPr lvl="1"/>
            <a:r>
              <a:rPr lang="en-US" dirty="0"/>
              <a:t>36 Bytes for the Slot-Array</a:t>
            </a:r>
          </a:p>
          <a:p>
            <a:r>
              <a:rPr lang="en-US" dirty="0"/>
              <a:t>8 continuous data pages will be stored in an extent:</a:t>
            </a:r>
          </a:p>
          <a:p>
            <a:pPr lvl="1"/>
            <a:r>
              <a:rPr lang="en-US" dirty="0"/>
              <a:t>Mixed Extents can store data from different objects</a:t>
            </a:r>
          </a:p>
          <a:p>
            <a:pPr lvl="1"/>
            <a:r>
              <a:rPr lang="en-US" dirty="0"/>
              <a:t>Uniform Extents store data from only ONE object</a:t>
            </a:r>
          </a:p>
          <a:p>
            <a: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en-US" dirty="0"/>
              <a:t>System relevant Data Pages: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en-US" dirty="0"/>
              <a:t>PFS (Page Free Space):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en-US" dirty="0"/>
              <a:t>SGAM (Shared Global Allocation Map):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en-US" dirty="0"/>
              <a:t>GAM (Global Allocation Map):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en-US" dirty="0"/>
              <a:t>IAM (Index Allocation Map):</a:t>
            </a:r>
          </a:p>
          <a:p>
            <a:pPr lvl="2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endParaRPr lang="en-US" dirty="0"/>
          </a:p>
        </p:txBody>
      </p:sp>
      <p:sp>
        <p:nvSpPr>
          <p:cNvPr id="4" name="Abgerundetes Rechteck 3"/>
          <p:cNvSpPr/>
          <p:nvPr/>
        </p:nvSpPr>
        <p:spPr bwMode="auto">
          <a:xfrm>
            <a:off x="5187342" y="2589365"/>
            <a:ext cx="2254685" cy="1580628"/>
          </a:xfrm>
          <a:prstGeom prst="roundRect">
            <a:avLst/>
          </a:prstGeom>
          <a:noFill/>
          <a:ln w="539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sz="2100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chemeClr val="bg1">
                      <a:lumMod val="200000"/>
                      <a:satMod val="200000"/>
                    </a:schemeClr>
                  </a:outerShdw>
                </a:cont>
                <a:cont type="tree" name="">
                  <a:effect ref="fillLine"/>
                  <a:outerShdw dist="38100" dir="2700000" algn="tl">
                    <a:schemeClr val="bg1">
                      <a:lumMod val="60000"/>
                      <a:satMod val="60000"/>
                    </a:schemeClr>
                  </a:outerShdw>
                </a:cont>
                <a:effect ref="fillLine"/>
              </a:effectDag>
              <a:latin typeface="Tahoma" pitchFamily="34" charset="0"/>
            </a:endParaRPr>
          </a:p>
        </p:txBody>
      </p:sp>
      <p:sp>
        <p:nvSpPr>
          <p:cNvPr id="3" name="Gefaltete Ecke 2"/>
          <p:cNvSpPr/>
          <p:nvPr/>
        </p:nvSpPr>
        <p:spPr bwMode="auto">
          <a:xfrm>
            <a:off x="5326693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112</a:t>
            </a:r>
          </a:p>
        </p:txBody>
      </p:sp>
      <p:sp>
        <p:nvSpPr>
          <p:cNvPr id="7" name="Gefaltete Ecke 6"/>
          <p:cNvSpPr/>
          <p:nvPr/>
        </p:nvSpPr>
        <p:spPr bwMode="auto">
          <a:xfrm>
            <a:off x="5854352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113</a:t>
            </a:r>
          </a:p>
        </p:txBody>
      </p:sp>
      <p:sp>
        <p:nvSpPr>
          <p:cNvPr id="8" name="Gefaltete Ecke 7"/>
          <p:cNvSpPr/>
          <p:nvPr/>
        </p:nvSpPr>
        <p:spPr bwMode="auto">
          <a:xfrm>
            <a:off x="6382012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114</a:t>
            </a:r>
          </a:p>
        </p:txBody>
      </p:sp>
      <p:sp>
        <p:nvSpPr>
          <p:cNvPr id="9" name="Gefaltete Ecke 8"/>
          <p:cNvSpPr/>
          <p:nvPr/>
        </p:nvSpPr>
        <p:spPr bwMode="auto">
          <a:xfrm>
            <a:off x="6909671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115</a:t>
            </a:r>
          </a:p>
        </p:txBody>
      </p:sp>
      <p:sp>
        <p:nvSpPr>
          <p:cNvPr id="10" name="Gefaltete Ecke 9"/>
          <p:cNvSpPr/>
          <p:nvPr/>
        </p:nvSpPr>
        <p:spPr bwMode="auto">
          <a:xfrm>
            <a:off x="5331376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116</a:t>
            </a:r>
          </a:p>
        </p:txBody>
      </p:sp>
      <p:sp>
        <p:nvSpPr>
          <p:cNvPr id="12" name="Gefaltete Ecke 11"/>
          <p:cNvSpPr/>
          <p:nvPr/>
        </p:nvSpPr>
        <p:spPr bwMode="auto">
          <a:xfrm>
            <a:off x="5837129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117</a:t>
            </a:r>
          </a:p>
        </p:txBody>
      </p:sp>
      <p:sp>
        <p:nvSpPr>
          <p:cNvPr id="13" name="Gefaltete Ecke 12"/>
          <p:cNvSpPr/>
          <p:nvPr/>
        </p:nvSpPr>
        <p:spPr bwMode="auto">
          <a:xfrm>
            <a:off x="6371085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118</a:t>
            </a:r>
          </a:p>
        </p:txBody>
      </p:sp>
      <p:sp>
        <p:nvSpPr>
          <p:cNvPr id="14" name="Gefaltete Ecke 13"/>
          <p:cNvSpPr/>
          <p:nvPr/>
        </p:nvSpPr>
        <p:spPr bwMode="auto">
          <a:xfrm>
            <a:off x="6905041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119</a:t>
            </a:r>
          </a:p>
        </p:txBody>
      </p:sp>
    </p:spTree>
    <p:extLst>
      <p:ext uri="{BB962C8B-B14F-4D97-AF65-F5344CB8AC3E}">
        <p14:creationId xmlns:p14="http://schemas.microsoft.com/office/powerpoint/2010/main" val="4530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Extents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251520" y="951571"/>
            <a:ext cx="8640960" cy="369230"/>
          </a:xfrm>
        </p:spPr>
        <p:txBody>
          <a:bodyPr/>
          <a:lstStyle/>
          <a:p>
            <a:r>
              <a:rPr lang="en-US" dirty="0"/>
              <a:t>Mixed Extents store data from different objects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871377"/>
              </p:ext>
            </p:extLst>
          </p:nvPr>
        </p:nvGraphicFramePr>
        <p:xfrm>
          <a:off x="701944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 1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1624"/>
              </p:ext>
            </p:extLst>
          </p:nvPr>
        </p:nvGraphicFramePr>
        <p:xfrm>
          <a:off x="2763577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</a:t>
                      </a:r>
                      <a:r>
                        <a:rPr lang="de-DE" sz="1100" baseline="0" dirty="0"/>
                        <a:t> 2</a:t>
                      </a:r>
                      <a:endParaRPr lang="de-DE" sz="1100" dirty="0"/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056453"/>
              </p:ext>
            </p:extLst>
          </p:nvPr>
        </p:nvGraphicFramePr>
        <p:xfrm>
          <a:off x="4825211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 3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15781"/>
              </p:ext>
            </p:extLst>
          </p:nvPr>
        </p:nvGraphicFramePr>
        <p:xfrm>
          <a:off x="6886845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</a:t>
                      </a:r>
                      <a:r>
                        <a:rPr lang="de-DE" sz="1100" baseline="0" dirty="0"/>
                        <a:t> 4</a:t>
                      </a:r>
                      <a:endParaRPr lang="de-DE" sz="1100" dirty="0"/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59331"/>
              </p:ext>
            </p:extLst>
          </p:nvPr>
        </p:nvGraphicFramePr>
        <p:xfrm>
          <a:off x="701944" y="3014137"/>
          <a:ext cx="6096000" cy="556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100" dirty="0"/>
                        <a:t>MIXED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106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107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108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109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111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112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354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 Extents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Uniform Extents store data of a single object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375649"/>
              </p:ext>
            </p:extLst>
          </p:nvPr>
        </p:nvGraphicFramePr>
        <p:xfrm>
          <a:off x="701944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 1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512532"/>
              </p:ext>
            </p:extLst>
          </p:nvPr>
        </p:nvGraphicFramePr>
        <p:xfrm>
          <a:off x="2763577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</a:t>
                      </a:r>
                      <a:r>
                        <a:rPr lang="de-DE" sz="1100" baseline="0" dirty="0"/>
                        <a:t> 2</a:t>
                      </a:r>
                      <a:endParaRPr lang="de-DE" sz="1100" dirty="0"/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577421"/>
              </p:ext>
            </p:extLst>
          </p:nvPr>
        </p:nvGraphicFramePr>
        <p:xfrm>
          <a:off x="4825211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 3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557376"/>
              </p:ext>
            </p:extLst>
          </p:nvPr>
        </p:nvGraphicFramePr>
        <p:xfrm>
          <a:off x="6886845" y="1481669"/>
          <a:ext cx="1558662" cy="1250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0190">
                <a:tc gridSpan="6">
                  <a:txBody>
                    <a:bodyPr/>
                    <a:lstStyle/>
                    <a:p>
                      <a:r>
                        <a:rPr lang="de-DE" sz="1100" dirty="0"/>
                        <a:t>Table</a:t>
                      </a:r>
                      <a:r>
                        <a:rPr lang="de-DE" sz="1100" baseline="0" dirty="0"/>
                        <a:t> 4</a:t>
                      </a:r>
                      <a:endParaRPr lang="de-DE" sz="1100" dirty="0"/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41983"/>
              </p:ext>
            </p:extLst>
          </p:nvPr>
        </p:nvGraphicFramePr>
        <p:xfrm>
          <a:off x="701944" y="3014137"/>
          <a:ext cx="6096000" cy="556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100" dirty="0"/>
                        <a:t>MIXED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106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107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108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109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110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111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112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73185"/>
              </p:ext>
            </p:extLst>
          </p:nvPr>
        </p:nvGraphicFramePr>
        <p:xfrm>
          <a:off x="701944" y="3731265"/>
          <a:ext cx="6096000" cy="560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100" dirty="0"/>
                        <a:t>UNIFORM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100" b="1" dirty="0">
                          <a:solidFill>
                            <a:schemeClr val="bg1"/>
                          </a:solidFill>
                        </a:rPr>
                        <a:t>113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116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117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118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119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996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of Microsoft SQL Server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Database Settings</a:t>
            </a:r>
          </a:p>
          <a:p>
            <a:pPr lvl="1"/>
            <a:r>
              <a:rPr lang="en-US" dirty="0"/>
              <a:t>FILLFACTOR</a:t>
            </a:r>
          </a:p>
          <a:p>
            <a:pPr lvl="1"/>
            <a:r>
              <a:rPr lang="en-US" dirty="0"/>
              <a:t>Default directory for Databases</a:t>
            </a:r>
          </a:p>
          <a:p>
            <a:r>
              <a:rPr lang="en-US" dirty="0"/>
              <a:t>Advanced configuration options</a:t>
            </a:r>
          </a:p>
          <a:p>
            <a:pPr lvl="1"/>
            <a:r>
              <a:rPr lang="en-US" dirty="0"/>
              <a:t>Max Degree of Parallelism</a:t>
            </a:r>
          </a:p>
          <a:p>
            <a:pPr lvl="1"/>
            <a:r>
              <a:rPr lang="en-US" dirty="0"/>
              <a:t>Cost Threshold for Parallelism</a:t>
            </a:r>
          </a:p>
          <a:p>
            <a:pPr lvl="1"/>
            <a:r>
              <a:rPr lang="en-US" dirty="0" err="1"/>
              <a:t>AdHoc</a:t>
            </a:r>
            <a:r>
              <a:rPr lang="en-US" dirty="0"/>
              <a:t> Workloads</a:t>
            </a:r>
          </a:p>
          <a:p>
            <a:pPr lvl="1"/>
            <a:r>
              <a:rPr lang="en-US" dirty="0"/>
              <a:t>Is there a Resource Governor Profile configured</a:t>
            </a:r>
          </a:p>
        </p:txBody>
      </p:sp>
    </p:spTree>
    <p:extLst>
      <p:ext uri="{BB962C8B-B14F-4D97-AF65-F5344CB8AC3E}">
        <p14:creationId xmlns:p14="http://schemas.microsoft.com/office/powerpoint/2010/main" val="1688792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Vulnerability: TEMPDB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31889"/>
            <a:ext cx="8229600" cy="3960141"/>
          </a:xfrm>
        </p:spPr>
        <p:txBody>
          <a:bodyPr>
            <a:normAutofit/>
          </a:bodyPr>
          <a:lstStyle/>
          <a:p>
            <a:r>
              <a:rPr lang="en-US" dirty="0"/>
              <a:t>Usage patterns for TEMPDB</a:t>
            </a:r>
          </a:p>
          <a:p>
            <a:pPr lvl="1"/>
            <a:r>
              <a:rPr lang="en-US" dirty="0"/>
              <a:t>READ COMMITTED SNAPSHOT ISOLATION</a:t>
            </a:r>
          </a:p>
          <a:p>
            <a:pPr lvl="1"/>
            <a:r>
              <a:rPr lang="en-US" dirty="0"/>
              <a:t>HASH- /SORT-Operations</a:t>
            </a:r>
          </a:p>
          <a:p>
            <a:pPr lvl="1"/>
            <a:r>
              <a:rPr lang="en-US" dirty="0"/>
              <a:t>User defined temporary Tables</a:t>
            </a:r>
          </a:p>
          <a:p>
            <a:pPr lvl="1"/>
            <a:r>
              <a:rPr lang="en-US" dirty="0"/>
              <a:t>Table variables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All operations want to allocate space in TEMPDB</a:t>
            </a:r>
          </a:p>
          <a:p>
            <a:r>
              <a:rPr lang="en-US" dirty="0"/>
              <a:t>Reservation / Contention of PFS / GAM / SGAM</a:t>
            </a:r>
          </a:p>
        </p:txBody>
      </p:sp>
    </p:spTree>
    <p:extLst>
      <p:ext uri="{BB962C8B-B14F-4D97-AF65-F5344CB8AC3E}">
        <p14:creationId xmlns:p14="http://schemas.microsoft.com/office/powerpoint/2010/main" val="82362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of Databases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databases distributed on the disks?</a:t>
            </a:r>
          </a:p>
          <a:p>
            <a:r>
              <a:rPr lang="en-US" dirty="0"/>
              <a:t>Segregation of DATA und LOG?</a:t>
            </a:r>
          </a:p>
          <a:p>
            <a:r>
              <a:rPr lang="en-US" dirty="0"/>
              <a:t>What is the default value for the Growth of a database?</a:t>
            </a:r>
          </a:p>
          <a:p>
            <a:r>
              <a:rPr lang="en-US" dirty="0"/>
              <a:t>What is the size of the databases?</a:t>
            </a:r>
          </a:p>
          <a:p>
            <a:r>
              <a:rPr lang="en-US" dirty="0"/>
              <a:t>What space is available in the database?</a:t>
            </a:r>
          </a:p>
          <a:p>
            <a:r>
              <a:rPr lang="en-US" dirty="0"/>
              <a:t>What is the recovery model?</a:t>
            </a:r>
          </a:p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45312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SQL Server has to wait!</a:t>
            </a:r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dirty="0"/>
              <a:t>60: RUNNING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1" y="2785017"/>
            <a:ext cx="1318469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dirty="0"/>
              <a:t>54: WAITFOR</a:t>
            </a:r>
          </a:p>
          <a:p>
            <a:r>
              <a:rPr lang="en-US" sz="1350" dirty="0"/>
              <a:t>56: ASYNC_...</a:t>
            </a:r>
          </a:p>
          <a:p>
            <a:r>
              <a:rPr lang="en-US" sz="1350" b="1" dirty="0">
                <a:solidFill>
                  <a:srgbClr val="FF0000"/>
                </a:solidFill>
              </a:rPr>
              <a:t>68: LCK_M_S</a:t>
            </a:r>
          </a:p>
          <a:p>
            <a:r>
              <a:rPr lang="en-US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b="1" dirty="0">
                <a:solidFill>
                  <a:srgbClr val="002060"/>
                </a:solidFill>
              </a:rPr>
              <a:t>55: RUNNABLE</a:t>
            </a:r>
            <a:br>
              <a:rPr lang="en-US" sz="1350" b="1" dirty="0">
                <a:solidFill>
                  <a:srgbClr val="002060"/>
                </a:solidFill>
              </a:rPr>
            </a:br>
            <a:r>
              <a:rPr lang="en-US" sz="1350" b="1" dirty="0">
                <a:solidFill>
                  <a:srgbClr val="FFFF00"/>
                </a:solidFill>
              </a:rPr>
              <a:t>59: RUNNABLE</a:t>
            </a:r>
          </a:p>
          <a:p>
            <a:r>
              <a:rPr lang="en-US" sz="1350" dirty="0"/>
              <a:t>72: RUNNABLE</a:t>
            </a:r>
          </a:p>
          <a:p>
            <a:r>
              <a:rPr lang="en-US" sz="1350" dirty="0"/>
              <a:t>51: RUNNABLE</a:t>
            </a:r>
          </a:p>
        </p:txBody>
      </p:sp>
    </p:spTree>
    <p:extLst>
      <p:ext uri="{BB962C8B-B14F-4D97-AF65-F5344CB8AC3E}">
        <p14:creationId xmlns:p14="http://schemas.microsoft.com/office/powerpoint/2010/main" val="283575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SQL Server has to wait!</a:t>
            </a:r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b="1" dirty="0">
                <a:solidFill>
                  <a:srgbClr val="002060"/>
                </a:solidFill>
              </a:rPr>
              <a:t>55: RUNNING</a:t>
            </a:r>
            <a:br>
              <a:rPr lang="en-US" sz="1350" b="1" dirty="0">
                <a:solidFill>
                  <a:srgbClr val="002060"/>
                </a:solidFill>
              </a:rPr>
            </a:br>
            <a:r>
              <a:rPr lang="en-US" sz="1350" b="1" dirty="0">
                <a:solidFill>
                  <a:schemeClr val="bg1"/>
                </a:solidFill>
              </a:rPr>
              <a:t>&gt;4ms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1" y="2785017"/>
            <a:ext cx="1318469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dirty="0"/>
              <a:t>54: WAITFOR</a:t>
            </a:r>
          </a:p>
          <a:p>
            <a:r>
              <a:rPr lang="en-US" sz="1350" dirty="0"/>
              <a:t>56: ASYNC_...</a:t>
            </a:r>
          </a:p>
          <a:p>
            <a:r>
              <a:rPr lang="en-US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b="1" dirty="0">
                <a:solidFill>
                  <a:srgbClr val="FFFF00"/>
                </a:solidFill>
              </a:rPr>
              <a:t>59: RUNNABLE</a:t>
            </a:r>
          </a:p>
          <a:p>
            <a:r>
              <a:rPr lang="en-US" sz="1350" dirty="0"/>
              <a:t>72: RUNNABLE</a:t>
            </a:r>
          </a:p>
          <a:p>
            <a:r>
              <a:rPr lang="en-US" sz="1350" dirty="0"/>
              <a:t>51: RUNNABLE</a:t>
            </a:r>
          </a:p>
          <a:p>
            <a:r>
              <a:rPr lang="en-US" sz="1350" b="1" dirty="0">
                <a:solidFill>
                  <a:srgbClr val="FF0000"/>
                </a:solidFill>
              </a:rPr>
              <a:t>68: RUNNABLE</a:t>
            </a:r>
          </a:p>
        </p:txBody>
      </p:sp>
    </p:spTree>
    <p:extLst>
      <p:ext uri="{BB962C8B-B14F-4D97-AF65-F5344CB8AC3E}">
        <p14:creationId xmlns:p14="http://schemas.microsoft.com/office/powerpoint/2010/main" val="3033280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Uwe Ricken</a:t>
            </a:r>
            <a:br>
              <a:rPr lang="de-DE" dirty="0"/>
            </a:br>
            <a:r>
              <a:rPr lang="de-DE" sz="1800" dirty="0"/>
              <a:t>db Berater GmbH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050" dirty="0"/>
              <a:t>I am working with IT-systems since early 1990's and with the main focus on </a:t>
            </a:r>
            <a:r>
              <a:rPr lang="en-US" sz="1050" b="1" i="1" dirty="0">
                <a:solidFill>
                  <a:schemeClr val="accent5"/>
                </a:solidFill>
              </a:rPr>
              <a:t>Microsoft SQL Server </a:t>
            </a:r>
            <a:r>
              <a:rPr lang="en-US" sz="1050" dirty="0"/>
              <a:t>since version 6.0. I started with development of database applications in 1998 with a professional CRM-System based on Microsoft products (Microsoft Office and </a:t>
            </a:r>
            <a:r>
              <a:rPr lang="en-US" sz="1050" b="1" i="1" dirty="0">
                <a:solidFill>
                  <a:schemeClr val="accent5"/>
                </a:solidFill>
              </a:rPr>
              <a:t>Microsoft SQL Server</a:t>
            </a:r>
            <a:r>
              <a:rPr lang="en-US" sz="1050" dirty="0"/>
              <a:t>).</a:t>
            </a:r>
          </a:p>
          <a:p>
            <a:pPr marL="0" indent="0">
              <a:buNone/>
            </a:pPr>
            <a:br>
              <a:rPr lang="en-US" sz="1050" dirty="0"/>
            </a:br>
            <a:r>
              <a:rPr lang="en-US" sz="1050" dirty="0"/>
              <a:t>Since 2008 I'm focused exclusively on </a:t>
            </a:r>
            <a:r>
              <a:rPr lang="en-US" sz="1050" b="1" i="1" dirty="0">
                <a:solidFill>
                  <a:schemeClr val="accent5"/>
                </a:solidFill>
              </a:rPr>
              <a:t>Microsoft SQL Server</a:t>
            </a:r>
            <a:r>
              <a:rPr lang="en-US" sz="1050" dirty="0"/>
              <a:t> and since 2008 I'm working in 3rd level support teams for banks, insurances and global industries.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1050" dirty="0"/>
              <a:t>Since May 2013 I'm a </a:t>
            </a:r>
            <a:r>
              <a:rPr lang="en-US" sz="1050" b="1" dirty="0">
                <a:solidFill>
                  <a:srgbClr val="FF0000"/>
                </a:solidFill>
              </a:rPr>
              <a:t>Microsoft Certified Master: SQL Server 2008 </a:t>
            </a:r>
            <a:r>
              <a:rPr lang="en-US" sz="1050" dirty="0"/>
              <a:t>which was an amazing way into the depth of </a:t>
            </a:r>
            <a:r>
              <a:rPr lang="en-US" sz="1050" b="1" i="1" dirty="0">
                <a:solidFill>
                  <a:schemeClr val="accent5"/>
                </a:solidFill>
              </a:rPr>
              <a:t>Microsoft SQL Server</a:t>
            </a:r>
            <a:r>
              <a:rPr lang="en-US" sz="1050" dirty="0"/>
              <a:t>.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1050" dirty="0"/>
              <a:t>In July 2013 I have been awarded with the MVP Award for </a:t>
            </a:r>
            <a:r>
              <a:rPr lang="en-US" sz="1050" b="1" i="1" dirty="0">
                <a:solidFill>
                  <a:schemeClr val="accent5"/>
                </a:solidFill>
              </a:rPr>
              <a:t>Microsoft SQL Server</a:t>
            </a:r>
            <a:r>
              <a:rPr lang="en-US" sz="1050" dirty="0"/>
              <a:t>.</a:t>
            </a:r>
            <a:endParaRPr lang="de-DE" sz="1050" dirty="0"/>
          </a:p>
        </p:txBody>
      </p:sp>
      <p:sp>
        <p:nvSpPr>
          <p:cNvPr id="6" name="Textplatzhalter 5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  <a:tabLst>
                <a:tab pos="677466" algn="l"/>
              </a:tabLst>
            </a:pPr>
            <a:r>
              <a:rPr lang="de-DE" sz="1050" b="1" dirty="0" err="1"/>
              <a:t>www</a:t>
            </a:r>
            <a:r>
              <a:rPr lang="de-DE" sz="1050" dirty="0"/>
              <a:t>:	</a:t>
            </a:r>
            <a:r>
              <a:rPr lang="de-DE" sz="1050" dirty="0">
                <a:hlinkClick r:id="rId2"/>
              </a:rPr>
              <a:t>http://www.db-berater.de</a:t>
            </a:r>
            <a:endParaRPr lang="de-DE" sz="1050" dirty="0"/>
          </a:p>
          <a:p>
            <a:pPr marL="0" indent="0">
              <a:buNone/>
              <a:tabLst>
                <a:tab pos="677466" algn="l"/>
              </a:tabLst>
            </a:pPr>
            <a:r>
              <a:rPr lang="de-DE" sz="1050" b="1" dirty="0"/>
              <a:t>email</a:t>
            </a:r>
            <a:r>
              <a:rPr lang="de-DE" sz="1050" dirty="0"/>
              <a:t>:	</a:t>
            </a:r>
            <a:r>
              <a:rPr lang="de-DE" sz="1050" dirty="0">
                <a:hlinkClick r:id="rId3"/>
              </a:rPr>
              <a:t>uwe.ricken@db-berater.de</a:t>
            </a:r>
            <a:endParaRPr lang="de-DE" sz="1050" dirty="0"/>
          </a:p>
          <a:p>
            <a:pPr marL="0" indent="0">
              <a:buNone/>
              <a:tabLst>
                <a:tab pos="677466" algn="l"/>
              </a:tabLst>
            </a:pPr>
            <a:r>
              <a:rPr lang="de-DE" sz="1050" b="1" dirty="0" err="1"/>
              <a:t>blog</a:t>
            </a:r>
            <a:r>
              <a:rPr lang="de-DE" sz="1050" dirty="0"/>
              <a:t>:	</a:t>
            </a:r>
            <a:r>
              <a:rPr lang="de-DE" sz="1050" dirty="0">
                <a:hlinkClick r:id="rId4"/>
              </a:rPr>
              <a:t>http://www.sqlmaster.de</a:t>
            </a:r>
            <a:endParaRPr lang="de-DE" sz="1050" dirty="0"/>
          </a:p>
          <a:p>
            <a:pPr marL="0" indent="0">
              <a:buNone/>
              <a:tabLst>
                <a:tab pos="677466" algn="l"/>
              </a:tabLst>
            </a:pPr>
            <a:r>
              <a:rPr lang="de-DE" sz="1050" b="1" dirty="0" err="1"/>
              <a:t>twitter</a:t>
            </a:r>
            <a:r>
              <a:rPr lang="de-DE" sz="1050" dirty="0"/>
              <a:t>:	</a:t>
            </a:r>
            <a:r>
              <a:rPr lang="de-DE" sz="1050" dirty="0">
                <a:hlinkClick r:id="rId5"/>
              </a:rPr>
              <a:t>@dbberater</a:t>
            </a:r>
            <a:endParaRPr lang="de-DE" sz="1050" dirty="0"/>
          </a:p>
          <a:p>
            <a:pPr marL="0" indent="0">
              <a:buNone/>
              <a:tabLst>
                <a:tab pos="677466" algn="l"/>
              </a:tabLst>
            </a:pPr>
            <a:r>
              <a:rPr lang="de-DE" sz="1050" b="1" dirty="0" err="1"/>
              <a:t>xing</a:t>
            </a:r>
            <a:r>
              <a:rPr lang="de-DE" sz="1050" b="1" dirty="0"/>
              <a:t>:</a:t>
            </a:r>
            <a:r>
              <a:rPr lang="de-DE" sz="1050" dirty="0"/>
              <a:t>	</a:t>
            </a:r>
            <a:r>
              <a:rPr lang="de-DE" sz="1050" dirty="0">
                <a:hlinkClick r:id="rId6"/>
              </a:rPr>
              <a:t>http://www.xing.com/profile/Uwe_Ricken</a:t>
            </a:r>
            <a:endParaRPr lang="de-DE" sz="105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56500"/>
            <a:ext cx="1404156" cy="140415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204" y="2620942"/>
            <a:ext cx="857250" cy="62686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854" y="2620942"/>
            <a:ext cx="857250" cy="64293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204" y="3511748"/>
            <a:ext cx="1094216" cy="44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40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SQL Server has to wait!</a:t>
            </a:r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b="1" dirty="0">
                <a:solidFill>
                  <a:srgbClr val="FFFF00"/>
                </a:solidFill>
              </a:rPr>
              <a:t>59: RUNNING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0" y="2785017"/>
            <a:ext cx="1310495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54: WAITFOR</a:t>
            </a:r>
          </a:p>
          <a:p>
            <a:r>
              <a:rPr lang="de-DE" sz="1350" dirty="0"/>
              <a:t>56: ASYNC_...</a:t>
            </a:r>
          </a:p>
          <a:p>
            <a:r>
              <a:rPr lang="de-DE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72: RUNNABLE</a:t>
            </a:r>
          </a:p>
          <a:p>
            <a:r>
              <a:rPr lang="de-DE" sz="1350" dirty="0"/>
              <a:t>51: RUNNABLE</a:t>
            </a:r>
          </a:p>
          <a:p>
            <a:r>
              <a:rPr lang="de-DE" sz="1350" b="1" dirty="0">
                <a:solidFill>
                  <a:srgbClr val="FF0000"/>
                </a:solidFill>
              </a:rPr>
              <a:t>68: RUNNABLE</a:t>
            </a:r>
          </a:p>
          <a:p>
            <a:r>
              <a:rPr lang="de-DE" sz="1350" b="1" dirty="0">
                <a:solidFill>
                  <a:srgbClr val="002060"/>
                </a:solidFill>
              </a:rPr>
              <a:t>55: RUNNABLE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54011" y="1875099"/>
            <a:ext cx="21803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dirty="0">
                <a:solidFill>
                  <a:srgbClr val="FF0000"/>
                </a:solidFill>
              </a:rPr>
              <a:t>Quantum: 4ms</a:t>
            </a:r>
            <a:br>
              <a:rPr lang="de-DE" sz="1350" b="1" dirty="0">
                <a:solidFill>
                  <a:srgbClr val="FF0000"/>
                </a:solidFill>
              </a:rPr>
            </a:br>
            <a:r>
              <a:rPr lang="de-DE" sz="1350" b="1" dirty="0">
                <a:solidFill>
                  <a:srgbClr val="FF0000"/>
                </a:solidFill>
              </a:rPr>
              <a:t>SOS_SCHEDULER_YIELD</a:t>
            </a:r>
          </a:p>
        </p:txBody>
      </p:sp>
    </p:spTree>
    <p:extLst>
      <p:ext uri="{BB962C8B-B14F-4D97-AF65-F5344CB8AC3E}">
        <p14:creationId xmlns:p14="http://schemas.microsoft.com/office/powerpoint/2010/main" val="495785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 and Statistics Maintenance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Indexes are important for the performance of your queries</a:t>
            </a:r>
          </a:p>
          <a:p>
            <a:r>
              <a:rPr lang="en-US" dirty="0"/>
              <a:t>Consider the workloads for a good maintenance balance!</a:t>
            </a:r>
          </a:p>
          <a:p>
            <a:pPr lvl="1"/>
            <a:r>
              <a:rPr lang="en-US" dirty="0"/>
              <a:t>Does the application read data heavily</a:t>
            </a:r>
          </a:p>
          <a:p>
            <a:pPr lvl="1"/>
            <a:r>
              <a:rPr lang="en-US" dirty="0"/>
              <a:t>Does the application write data heavily</a:t>
            </a:r>
          </a:p>
          <a:p>
            <a:pPr lvl="1"/>
            <a:r>
              <a:rPr lang="en-US" dirty="0"/>
              <a:t>Check the index usage stats to get a picture of the workloads</a:t>
            </a:r>
          </a:p>
          <a:p>
            <a:r>
              <a:rPr lang="en-US" dirty="0"/>
              <a:t>Without maintained statistics a bad execution plan can be used by Microsoft SQL Server</a:t>
            </a:r>
          </a:p>
          <a:p>
            <a:r>
              <a:rPr lang="en-US" dirty="0"/>
              <a:t>Use the scripts from Ola Hallengren (</a:t>
            </a:r>
            <a:r>
              <a:rPr lang="en-US" dirty="0">
                <a:hlinkClick r:id="rId2"/>
              </a:rPr>
              <a:t>http://ola.Hallengren.com</a:t>
            </a:r>
            <a:r>
              <a:rPr lang="en-US" dirty="0"/>
              <a:t>) for a periodically index and statistics maintenance</a:t>
            </a:r>
          </a:p>
          <a:p>
            <a:r>
              <a:rPr lang="en-US" dirty="0"/>
              <a:t>With Microsoft SQL Server 2016 you can use maintenance plans, too</a:t>
            </a:r>
          </a:p>
        </p:txBody>
      </p:sp>
    </p:spTree>
    <p:extLst>
      <p:ext uri="{BB962C8B-B14F-4D97-AF65-F5344CB8AC3E}">
        <p14:creationId xmlns:p14="http://schemas.microsoft.com/office/powerpoint/2010/main" val="2103338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heaps</a:t>
            </a:r>
          </a:p>
        </p:txBody>
      </p:sp>
      <p:sp>
        <p:nvSpPr>
          <p:cNvPr id="7" name="Rechteck 6"/>
          <p:cNvSpPr/>
          <p:nvPr/>
        </p:nvSpPr>
        <p:spPr>
          <a:xfrm>
            <a:off x="487252" y="1131888"/>
            <a:ext cx="720080" cy="1190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IAM</a:t>
            </a:r>
            <a:br>
              <a:rPr lang="en-US" sz="1400" dirty="0"/>
            </a:br>
            <a:r>
              <a:rPr lang="en-US" sz="1400" dirty="0"/>
              <a:t>110</a:t>
            </a:r>
            <a:br>
              <a:rPr lang="en-US" sz="1400" dirty="0"/>
            </a:br>
            <a:r>
              <a:rPr lang="en-US" sz="1400" dirty="0"/>
              <a:t>123</a:t>
            </a:r>
            <a:br>
              <a:rPr lang="en-US" sz="1400" dirty="0"/>
            </a:br>
            <a:r>
              <a:rPr lang="en-US" sz="1400" dirty="0"/>
              <a:t>150</a:t>
            </a:r>
            <a:br>
              <a:rPr lang="en-US" sz="1400" dirty="0"/>
            </a:br>
            <a:r>
              <a:rPr lang="en-US" sz="1400" dirty="0"/>
              <a:t>…</a:t>
            </a:r>
          </a:p>
        </p:txBody>
      </p:sp>
      <p:sp>
        <p:nvSpPr>
          <p:cNvPr id="8" name="Rechteck 7"/>
          <p:cNvSpPr/>
          <p:nvPr/>
        </p:nvSpPr>
        <p:spPr>
          <a:xfrm>
            <a:off x="487251" y="3120343"/>
            <a:ext cx="709954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110</a:t>
            </a:r>
          </a:p>
        </p:txBody>
      </p:sp>
      <p:sp>
        <p:nvSpPr>
          <p:cNvPr id="9" name="Rechteck 8"/>
          <p:cNvSpPr/>
          <p:nvPr/>
        </p:nvSpPr>
        <p:spPr>
          <a:xfrm>
            <a:off x="1315900" y="3120343"/>
            <a:ext cx="720080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123</a:t>
            </a:r>
          </a:p>
        </p:txBody>
      </p:sp>
      <p:sp>
        <p:nvSpPr>
          <p:cNvPr id="10" name="Rechteck 9"/>
          <p:cNvSpPr/>
          <p:nvPr/>
        </p:nvSpPr>
        <p:spPr>
          <a:xfrm>
            <a:off x="2159200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150</a:t>
            </a:r>
          </a:p>
        </p:txBody>
      </p:sp>
      <p:cxnSp>
        <p:nvCxnSpPr>
          <p:cNvPr id="20" name="Gerade Verbindung mit Pfeil 19"/>
          <p:cNvCxnSpPr>
            <a:stCxn id="7" idx="2"/>
            <a:endCxn id="8" idx="0"/>
          </p:cNvCxnSpPr>
          <p:nvPr/>
        </p:nvCxnSpPr>
        <p:spPr>
          <a:xfrm flipH="1">
            <a:off x="842229" y="2322352"/>
            <a:ext cx="5063" cy="7979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>
            <a:stCxn id="7" idx="2"/>
            <a:endCxn id="9" idx="0"/>
          </p:cNvCxnSpPr>
          <p:nvPr/>
        </p:nvCxnSpPr>
        <p:spPr>
          <a:xfrm>
            <a:off x="847292" y="2322352"/>
            <a:ext cx="828648" cy="7979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7" idx="2"/>
            <a:endCxn id="10" idx="0"/>
          </p:cNvCxnSpPr>
          <p:nvPr/>
        </p:nvCxnSpPr>
        <p:spPr>
          <a:xfrm>
            <a:off x="847292" y="2322352"/>
            <a:ext cx="1669417" cy="7979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/>
          <p:cNvSpPr/>
          <p:nvPr/>
        </p:nvSpPr>
        <p:spPr>
          <a:xfrm>
            <a:off x="2997437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151</a:t>
            </a:r>
          </a:p>
        </p:txBody>
      </p:sp>
      <p:sp>
        <p:nvSpPr>
          <p:cNvPr id="19" name="Rechteck 18"/>
          <p:cNvSpPr/>
          <p:nvPr/>
        </p:nvSpPr>
        <p:spPr>
          <a:xfrm>
            <a:off x="3835673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cxnSp>
        <p:nvCxnSpPr>
          <p:cNvPr id="23" name="Gerade Verbindung mit Pfeil 22"/>
          <p:cNvCxnSpPr>
            <a:stCxn id="7" idx="2"/>
            <a:endCxn id="18" idx="0"/>
          </p:cNvCxnSpPr>
          <p:nvPr/>
        </p:nvCxnSpPr>
        <p:spPr>
          <a:xfrm>
            <a:off x="847291" y="2322352"/>
            <a:ext cx="2507654" cy="7979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7" idx="2"/>
            <a:endCxn id="19" idx="0"/>
          </p:cNvCxnSpPr>
          <p:nvPr/>
        </p:nvCxnSpPr>
        <p:spPr>
          <a:xfrm>
            <a:off x="847292" y="2322352"/>
            <a:ext cx="3345890" cy="7979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/>
          <p:cNvSpPr/>
          <p:nvPr/>
        </p:nvSpPr>
        <p:spPr>
          <a:xfrm>
            <a:off x="4673910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sp>
        <p:nvSpPr>
          <p:cNvPr id="26" name="Rechteck 25"/>
          <p:cNvSpPr/>
          <p:nvPr/>
        </p:nvSpPr>
        <p:spPr>
          <a:xfrm>
            <a:off x="5512147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sp>
        <p:nvSpPr>
          <p:cNvPr id="27" name="Rechteck 26"/>
          <p:cNvSpPr/>
          <p:nvPr/>
        </p:nvSpPr>
        <p:spPr>
          <a:xfrm>
            <a:off x="6350384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sp>
        <p:nvSpPr>
          <p:cNvPr id="28" name="Rechteck 27"/>
          <p:cNvSpPr/>
          <p:nvPr/>
        </p:nvSpPr>
        <p:spPr>
          <a:xfrm>
            <a:off x="7188620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sp>
        <p:nvSpPr>
          <p:cNvPr id="29" name="Rechteck 28"/>
          <p:cNvSpPr/>
          <p:nvPr/>
        </p:nvSpPr>
        <p:spPr>
          <a:xfrm>
            <a:off x="8026857" y="3120343"/>
            <a:ext cx="715017" cy="119046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152</a:t>
            </a:r>
          </a:p>
        </p:txBody>
      </p:sp>
      <p:cxnSp>
        <p:nvCxnSpPr>
          <p:cNvPr id="16" name="Gerade Verbindung mit Pfeil 15"/>
          <p:cNvCxnSpPr>
            <a:stCxn id="7" idx="3"/>
            <a:endCxn id="25" idx="0"/>
          </p:cNvCxnSpPr>
          <p:nvPr/>
        </p:nvCxnSpPr>
        <p:spPr>
          <a:xfrm>
            <a:off x="1207332" y="1727120"/>
            <a:ext cx="3824087" cy="139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7" idx="3"/>
            <a:endCxn id="26" idx="0"/>
          </p:cNvCxnSpPr>
          <p:nvPr/>
        </p:nvCxnSpPr>
        <p:spPr>
          <a:xfrm>
            <a:off x="1207331" y="1727120"/>
            <a:ext cx="4662324" cy="139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>
            <a:stCxn id="7" idx="3"/>
            <a:endCxn id="27" idx="0"/>
          </p:cNvCxnSpPr>
          <p:nvPr/>
        </p:nvCxnSpPr>
        <p:spPr>
          <a:xfrm>
            <a:off x="1207332" y="1727120"/>
            <a:ext cx="5500561" cy="139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>
            <a:stCxn id="7" idx="3"/>
            <a:endCxn id="28" idx="0"/>
          </p:cNvCxnSpPr>
          <p:nvPr/>
        </p:nvCxnSpPr>
        <p:spPr>
          <a:xfrm>
            <a:off x="1207331" y="1727120"/>
            <a:ext cx="6338798" cy="139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stCxn id="7" idx="3"/>
            <a:endCxn id="29" idx="0"/>
          </p:cNvCxnSpPr>
          <p:nvPr/>
        </p:nvCxnSpPr>
        <p:spPr>
          <a:xfrm>
            <a:off x="1207332" y="1727120"/>
            <a:ext cx="7177034" cy="139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50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an Index</a:t>
            </a:r>
          </a:p>
        </p:txBody>
      </p:sp>
      <p:sp>
        <p:nvSpPr>
          <p:cNvPr id="4" name="Rectangle 3"/>
          <p:cNvSpPr/>
          <p:nvPr/>
        </p:nvSpPr>
        <p:spPr>
          <a:xfrm>
            <a:off x="3977640" y="1248966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/>
              <a:t>(Root)</a:t>
            </a:r>
            <a:br>
              <a:rPr lang="en-US" sz="1050" b="1" dirty="0"/>
            </a:br>
            <a:r>
              <a:rPr lang="en-US" sz="1050" b="1" dirty="0"/>
              <a:t>reference to next page level</a:t>
            </a:r>
          </a:p>
        </p:txBody>
      </p:sp>
      <p:sp>
        <p:nvSpPr>
          <p:cNvPr id="6" name="Rectangle 5"/>
          <p:cNvSpPr/>
          <p:nvPr/>
        </p:nvSpPr>
        <p:spPr>
          <a:xfrm>
            <a:off x="1817846" y="2167748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/>
              <a:t>reference to leaf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7434" y="2167748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/>
              <a:t>reference to leaf level</a:t>
            </a:r>
          </a:p>
        </p:txBody>
      </p:sp>
      <p:cxnSp>
        <p:nvCxnSpPr>
          <p:cNvPr id="9" name="Elbow Connector 8"/>
          <p:cNvCxnSpPr>
            <a:stCxn id="4" idx="1"/>
            <a:endCxn id="6" idx="0"/>
          </p:cNvCxnSpPr>
          <p:nvPr/>
        </p:nvCxnSpPr>
        <p:spPr>
          <a:xfrm rot="10800000" flipV="1">
            <a:off x="2412207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4" idx="3"/>
            <a:endCxn id="7" idx="0"/>
          </p:cNvCxnSpPr>
          <p:nvPr/>
        </p:nvCxnSpPr>
        <p:spPr>
          <a:xfrm>
            <a:off x="5166360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46571" y="3057525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73603" y="3057525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042" y="3051810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61041" y="3061193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88073" y="3061193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14511" y="3055478"/>
            <a:ext cx="887442" cy="685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data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rows</a:t>
            </a:r>
          </a:p>
        </p:txBody>
      </p:sp>
      <p:cxnSp>
        <p:nvCxnSpPr>
          <p:cNvPr id="19" name="Elbow Connector 18"/>
          <p:cNvCxnSpPr>
            <a:stCxn id="6" idx="1"/>
            <a:endCxn id="12" idx="0"/>
          </p:cNvCxnSpPr>
          <p:nvPr/>
        </p:nvCxnSpPr>
        <p:spPr>
          <a:xfrm rot="10800000" flipV="1">
            <a:off x="1190293" y="2510647"/>
            <a:ext cx="627554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2"/>
            <a:endCxn id="13" idx="0"/>
          </p:cNvCxnSpPr>
          <p:nvPr/>
        </p:nvCxnSpPr>
        <p:spPr>
          <a:xfrm rot="16200000" flipH="1">
            <a:off x="2312776" y="2952977"/>
            <a:ext cx="203978" cy="511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3"/>
            <a:endCxn id="14" idx="0"/>
          </p:cNvCxnSpPr>
          <p:nvPr/>
        </p:nvCxnSpPr>
        <p:spPr>
          <a:xfrm>
            <a:off x="3006567" y="2510647"/>
            <a:ext cx="637196" cy="5411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1"/>
            <a:endCxn id="15" idx="0"/>
          </p:cNvCxnSpPr>
          <p:nvPr/>
        </p:nvCxnSpPr>
        <p:spPr>
          <a:xfrm rot="10800000" flipV="1">
            <a:off x="5504763" y="2510648"/>
            <a:ext cx="632672" cy="55054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7" idx="2"/>
            <a:endCxn id="16" idx="0"/>
          </p:cNvCxnSpPr>
          <p:nvPr/>
        </p:nvCxnSpPr>
        <p:spPr>
          <a:xfrm rot="5400000">
            <a:off x="6627971" y="2957370"/>
            <a:ext cx="207645" cy="952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3"/>
            <a:endCxn id="17" idx="0"/>
          </p:cNvCxnSpPr>
          <p:nvPr/>
        </p:nvCxnSpPr>
        <p:spPr>
          <a:xfrm>
            <a:off x="7326154" y="2510648"/>
            <a:ext cx="632078" cy="5448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241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</a:t>
            </a:r>
            <a:r>
              <a:rPr lang="en-US"/>
              <a:t>an Index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77640" y="1248966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endParaRPr lang="en-US" sz="1050" b="1" dirty="0"/>
          </a:p>
          <a:p>
            <a:pPr algn="ctr"/>
            <a:r>
              <a:rPr lang="en-US" sz="1050" b="1" dirty="0"/>
              <a:t>1 – 1.000.000</a:t>
            </a:r>
          </a:p>
        </p:txBody>
      </p:sp>
      <p:sp>
        <p:nvSpPr>
          <p:cNvPr id="6" name="Rectangle 5"/>
          <p:cNvSpPr/>
          <p:nvPr/>
        </p:nvSpPr>
        <p:spPr>
          <a:xfrm>
            <a:off x="1817846" y="2167748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br>
              <a:rPr lang="en-US" sz="1050" b="1" dirty="0"/>
            </a:br>
            <a:r>
              <a:rPr lang="en-US" sz="1050" b="1" dirty="0"/>
              <a:t>1 – 500.000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7434" y="2167748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br>
              <a:rPr lang="en-US" sz="1050" b="1" dirty="0"/>
            </a:br>
            <a:r>
              <a:rPr lang="en-US" sz="1050" b="1" dirty="0"/>
              <a:t>500.001 – 1.000.000</a:t>
            </a:r>
          </a:p>
        </p:txBody>
      </p:sp>
      <p:cxnSp>
        <p:nvCxnSpPr>
          <p:cNvPr id="9" name="Elbow Connector 8"/>
          <p:cNvCxnSpPr>
            <a:stCxn id="4" idx="1"/>
            <a:endCxn id="6" idx="0"/>
          </p:cNvCxnSpPr>
          <p:nvPr/>
        </p:nvCxnSpPr>
        <p:spPr>
          <a:xfrm rot="10800000" flipV="1">
            <a:off x="2412207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4" idx="3"/>
            <a:endCxn id="7" idx="0"/>
          </p:cNvCxnSpPr>
          <p:nvPr/>
        </p:nvCxnSpPr>
        <p:spPr>
          <a:xfrm>
            <a:off x="5166360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4657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 – 50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73603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51 - 100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042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101 - 150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6104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500.001 - 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88073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1451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9" name="Elbow Connector 18"/>
          <p:cNvCxnSpPr>
            <a:stCxn id="6" idx="1"/>
            <a:endCxn id="12" idx="0"/>
          </p:cNvCxnSpPr>
          <p:nvPr/>
        </p:nvCxnSpPr>
        <p:spPr>
          <a:xfrm rot="10800000" flipV="1">
            <a:off x="1190293" y="2510647"/>
            <a:ext cx="627554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2"/>
            <a:endCxn id="13" idx="0"/>
          </p:cNvCxnSpPr>
          <p:nvPr/>
        </p:nvCxnSpPr>
        <p:spPr>
          <a:xfrm rot="16200000" flipH="1">
            <a:off x="2312776" y="2952977"/>
            <a:ext cx="203978" cy="511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3"/>
            <a:endCxn id="14" idx="0"/>
          </p:cNvCxnSpPr>
          <p:nvPr/>
        </p:nvCxnSpPr>
        <p:spPr>
          <a:xfrm>
            <a:off x="3006567" y="2510647"/>
            <a:ext cx="637196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1"/>
            <a:endCxn id="15" idx="0"/>
          </p:cNvCxnSpPr>
          <p:nvPr/>
        </p:nvCxnSpPr>
        <p:spPr>
          <a:xfrm rot="10800000" flipV="1">
            <a:off x="5504763" y="2510647"/>
            <a:ext cx="632672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7" idx="2"/>
            <a:endCxn id="16" idx="0"/>
          </p:cNvCxnSpPr>
          <p:nvPr/>
        </p:nvCxnSpPr>
        <p:spPr>
          <a:xfrm rot="5400000">
            <a:off x="6629805" y="2955536"/>
            <a:ext cx="203978" cy="952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3"/>
            <a:endCxn id="17" idx="0"/>
          </p:cNvCxnSpPr>
          <p:nvPr/>
        </p:nvCxnSpPr>
        <p:spPr>
          <a:xfrm>
            <a:off x="7326154" y="2510647"/>
            <a:ext cx="632078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6136" y="1487993"/>
            <a:ext cx="590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44633" y="2406773"/>
            <a:ext cx="6019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4067" y="3277765"/>
            <a:ext cx="602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0</a:t>
            </a:r>
          </a:p>
        </p:txBody>
      </p:sp>
    </p:spTree>
    <p:extLst>
      <p:ext uri="{BB962C8B-B14F-4D97-AF65-F5344CB8AC3E}">
        <p14:creationId xmlns:p14="http://schemas.microsoft.com/office/powerpoint/2010/main" val="3789194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an index</a:t>
            </a:r>
          </a:p>
        </p:txBody>
      </p:sp>
      <p:sp>
        <p:nvSpPr>
          <p:cNvPr id="4" name="Rectangle 3"/>
          <p:cNvSpPr/>
          <p:nvPr/>
        </p:nvSpPr>
        <p:spPr>
          <a:xfrm>
            <a:off x="3977640" y="1248966"/>
            <a:ext cx="1188720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endParaRPr lang="en-US" sz="1050" b="1" dirty="0"/>
          </a:p>
          <a:p>
            <a:pPr algn="ctr"/>
            <a:r>
              <a:rPr lang="en-US" sz="1050" b="1" dirty="0"/>
              <a:t>1 – 1.000.000</a:t>
            </a:r>
          </a:p>
        </p:txBody>
      </p:sp>
      <p:sp>
        <p:nvSpPr>
          <p:cNvPr id="6" name="Rectangle 5"/>
          <p:cNvSpPr/>
          <p:nvPr/>
        </p:nvSpPr>
        <p:spPr>
          <a:xfrm>
            <a:off x="1817846" y="2167748"/>
            <a:ext cx="1188720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br>
              <a:rPr lang="en-US" sz="1050" b="1" dirty="0"/>
            </a:br>
            <a:r>
              <a:rPr lang="en-US" sz="1050" b="1" dirty="0"/>
              <a:t>1 – 500.000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7434" y="2167748"/>
            <a:ext cx="118872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/>
              <a:t>Order_Id</a:t>
            </a:r>
            <a:br>
              <a:rPr lang="en-US" sz="1050" b="1" dirty="0"/>
            </a:br>
            <a:r>
              <a:rPr lang="en-US" sz="1050" b="1" dirty="0"/>
              <a:t>500.001 – 1.000.000</a:t>
            </a:r>
          </a:p>
        </p:txBody>
      </p:sp>
      <p:cxnSp>
        <p:nvCxnSpPr>
          <p:cNvPr id="9" name="Elbow Connector 8"/>
          <p:cNvCxnSpPr>
            <a:stCxn id="4" idx="1"/>
            <a:endCxn id="6" idx="0"/>
          </p:cNvCxnSpPr>
          <p:nvPr/>
        </p:nvCxnSpPr>
        <p:spPr>
          <a:xfrm rot="10800000" flipV="1">
            <a:off x="2412207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4" idx="3"/>
            <a:endCxn id="7" idx="0"/>
          </p:cNvCxnSpPr>
          <p:nvPr/>
        </p:nvCxnSpPr>
        <p:spPr>
          <a:xfrm>
            <a:off x="5166360" y="1591866"/>
            <a:ext cx="1565434" cy="57588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4657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 – 50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73603" y="3057525"/>
            <a:ext cx="887442" cy="6488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51 - 100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042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101 - 150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6104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500.001 - 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88073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14511" y="305752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9" name="Elbow Connector 18"/>
          <p:cNvCxnSpPr>
            <a:stCxn id="6" idx="1"/>
            <a:endCxn id="12" idx="0"/>
          </p:cNvCxnSpPr>
          <p:nvPr/>
        </p:nvCxnSpPr>
        <p:spPr>
          <a:xfrm rot="10800000" flipV="1">
            <a:off x="1190293" y="2510647"/>
            <a:ext cx="627554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2"/>
            <a:endCxn id="13" idx="0"/>
          </p:cNvCxnSpPr>
          <p:nvPr/>
        </p:nvCxnSpPr>
        <p:spPr>
          <a:xfrm rot="16200000" flipH="1">
            <a:off x="2312776" y="2952977"/>
            <a:ext cx="203978" cy="511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3"/>
            <a:endCxn id="14" idx="0"/>
          </p:cNvCxnSpPr>
          <p:nvPr/>
        </p:nvCxnSpPr>
        <p:spPr>
          <a:xfrm>
            <a:off x="3006567" y="2510647"/>
            <a:ext cx="637196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1"/>
            <a:endCxn id="15" idx="0"/>
          </p:cNvCxnSpPr>
          <p:nvPr/>
        </p:nvCxnSpPr>
        <p:spPr>
          <a:xfrm rot="10800000" flipV="1">
            <a:off x="5504763" y="2510647"/>
            <a:ext cx="632672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7" idx="2"/>
            <a:endCxn id="16" idx="0"/>
          </p:cNvCxnSpPr>
          <p:nvPr/>
        </p:nvCxnSpPr>
        <p:spPr>
          <a:xfrm rot="5400000">
            <a:off x="6629805" y="2955536"/>
            <a:ext cx="203978" cy="952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3"/>
            <a:endCxn id="17" idx="0"/>
          </p:cNvCxnSpPr>
          <p:nvPr/>
        </p:nvCxnSpPr>
        <p:spPr>
          <a:xfrm>
            <a:off x="7326154" y="2510647"/>
            <a:ext cx="632078" cy="546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6136" y="1487993"/>
            <a:ext cx="5908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44633" y="2406773"/>
            <a:ext cx="6019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4067" y="3277765"/>
            <a:ext cx="602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Level 0</a:t>
            </a:r>
          </a:p>
        </p:txBody>
      </p:sp>
    </p:spTree>
    <p:extLst>
      <p:ext uri="{BB962C8B-B14F-4D97-AF65-F5344CB8AC3E}">
        <p14:creationId xmlns:p14="http://schemas.microsoft.com/office/powerpoint/2010/main" val="2869222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ussdiagramm: Mehrere Dokumente 3"/>
          <p:cNvSpPr/>
          <p:nvPr/>
        </p:nvSpPr>
        <p:spPr>
          <a:xfrm>
            <a:off x="278606" y="2599116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119</a:t>
            </a:r>
          </a:p>
          <a:p>
            <a:r>
              <a:rPr lang="en-US" sz="900" dirty="0">
                <a:solidFill>
                  <a:schemeClr val="tx1"/>
                </a:solidFill>
              </a:rPr>
              <a:t>1 = 156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2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3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5" name="Flussdiagramm: Dokument 4"/>
          <p:cNvSpPr/>
          <p:nvPr/>
        </p:nvSpPr>
        <p:spPr>
          <a:xfrm>
            <a:off x="278606" y="1248966"/>
            <a:ext cx="621000" cy="1107000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IAM</a:t>
            </a:r>
            <a:br>
              <a:rPr lang="en-US" sz="900" dirty="0">
                <a:solidFill>
                  <a:schemeClr val="tx1"/>
                </a:solidFill>
              </a:rPr>
            </a:br>
            <a:endParaRPr lang="en-US" sz="900" dirty="0">
              <a:solidFill>
                <a:schemeClr val="tx1"/>
              </a:solidFill>
            </a:endParaRPr>
          </a:p>
          <a:p>
            <a:r>
              <a:rPr lang="en-US" sz="900" dirty="0">
                <a:solidFill>
                  <a:schemeClr val="tx1"/>
                </a:solidFill>
              </a:rPr>
              <a:t>119   156</a:t>
            </a:r>
          </a:p>
          <a:p>
            <a:r>
              <a:rPr lang="en-US" sz="900" dirty="0">
                <a:solidFill>
                  <a:schemeClr val="tx1"/>
                </a:solidFill>
              </a:rPr>
              <a:t>121</a:t>
            </a:r>
          </a:p>
          <a:p>
            <a:r>
              <a:rPr lang="en-US" sz="900" dirty="0">
                <a:solidFill>
                  <a:schemeClr val="tx1"/>
                </a:solidFill>
              </a:rPr>
              <a:t>126</a:t>
            </a:r>
          </a:p>
          <a:p>
            <a:r>
              <a:rPr lang="en-US" sz="900" dirty="0">
                <a:solidFill>
                  <a:schemeClr val="tx1"/>
                </a:solidFill>
              </a:rPr>
              <a:t>127</a:t>
            </a:r>
          </a:p>
          <a:p>
            <a:r>
              <a:rPr lang="en-US" sz="900" dirty="0">
                <a:solidFill>
                  <a:schemeClr val="tx1"/>
                </a:solidFill>
              </a:rPr>
              <a:t>142</a:t>
            </a:r>
          </a:p>
        </p:txBody>
      </p:sp>
      <p:sp>
        <p:nvSpPr>
          <p:cNvPr id="6" name="Flussdiagramm: Mehrere Dokumente 5"/>
          <p:cNvSpPr/>
          <p:nvPr/>
        </p:nvSpPr>
        <p:spPr>
          <a:xfrm>
            <a:off x="1088696" y="2599116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121</a:t>
            </a:r>
          </a:p>
          <a:p>
            <a:r>
              <a:rPr lang="en-US" sz="900" dirty="0">
                <a:solidFill>
                  <a:schemeClr val="tx1"/>
                </a:solidFill>
              </a:rPr>
              <a:t>5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6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7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7" name="Flussdiagramm: Mehrere Dokumente 6"/>
          <p:cNvSpPr/>
          <p:nvPr/>
        </p:nvSpPr>
        <p:spPr>
          <a:xfrm>
            <a:off x="1898786" y="2599116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126</a:t>
            </a:r>
          </a:p>
          <a:p>
            <a:r>
              <a:rPr lang="en-US" sz="900" dirty="0">
                <a:solidFill>
                  <a:schemeClr val="tx1"/>
                </a:solidFill>
              </a:rPr>
              <a:t>9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10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11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8" name="Flussdiagramm: Mehrere Dokumente 7"/>
          <p:cNvSpPr/>
          <p:nvPr/>
        </p:nvSpPr>
        <p:spPr>
          <a:xfrm>
            <a:off x="2708876" y="2599116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127</a:t>
            </a:r>
          </a:p>
          <a:p>
            <a:r>
              <a:rPr lang="en-US" sz="900" dirty="0">
                <a:solidFill>
                  <a:schemeClr val="tx1"/>
                </a:solidFill>
              </a:rPr>
              <a:t>13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14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15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9" name="Flussdiagramm: Mehrere Dokumente 8"/>
          <p:cNvSpPr/>
          <p:nvPr/>
        </p:nvSpPr>
        <p:spPr>
          <a:xfrm>
            <a:off x="3518966" y="2599116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142</a:t>
            </a:r>
          </a:p>
          <a:p>
            <a:r>
              <a:rPr lang="en-US" sz="900" dirty="0">
                <a:solidFill>
                  <a:schemeClr val="tx1"/>
                </a:solidFill>
              </a:rPr>
              <a:t>17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18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19</a:t>
            </a:r>
            <a:br>
              <a:rPr lang="en-US" sz="900" dirty="0">
                <a:solidFill>
                  <a:schemeClr val="tx1"/>
                </a:solidFill>
              </a:rPr>
            </a:br>
            <a:r>
              <a:rPr lang="en-US" sz="900" dirty="0">
                <a:solidFill>
                  <a:schemeClr val="tx1"/>
                </a:solidFill>
              </a:rPr>
              <a:t>20</a:t>
            </a:r>
          </a:p>
        </p:txBody>
      </p:sp>
      <p:cxnSp>
        <p:nvCxnSpPr>
          <p:cNvPr id="11" name="Gekrümmte Verbindung 10"/>
          <p:cNvCxnSpPr>
            <a:stCxn id="4" idx="0"/>
            <a:endCxn id="37" idx="0"/>
          </p:cNvCxnSpPr>
          <p:nvPr/>
        </p:nvCxnSpPr>
        <p:spPr>
          <a:xfrm rot="5400000" flipH="1" flipV="1">
            <a:off x="2665568" y="560149"/>
            <a:ext cx="5228" cy="4072707"/>
          </a:xfrm>
          <a:prstGeom prst="curvedConnector3">
            <a:avLst>
              <a:gd name="adj1" fmla="val 3379770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krümmte Verbindung 12"/>
          <p:cNvCxnSpPr>
            <a:stCxn id="37" idx="2"/>
            <a:endCxn id="4" idx="2"/>
          </p:cNvCxnSpPr>
          <p:nvPr/>
        </p:nvCxnSpPr>
        <p:spPr>
          <a:xfrm rot="5400000">
            <a:off x="2579663" y="1625226"/>
            <a:ext cx="5228" cy="4072707"/>
          </a:xfrm>
          <a:prstGeom prst="curvedConnector3">
            <a:avLst>
              <a:gd name="adj1" fmla="val 4181736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2560170" y="2286476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5" name="Ellipse 14"/>
          <p:cNvSpPr/>
          <p:nvPr/>
        </p:nvSpPr>
        <p:spPr>
          <a:xfrm>
            <a:off x="2560170" y="3814128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2</a:t>
            </a:r>
          </a:p>
        </p:txBody>
      </p:sp>
      <p:cxnSp>
        <p:nvCxnSpPr>
          <p:cNvPr id="17" name="Gerade Verbindung mit Pfeil 16"/>
          <p:cNvCxnSpPr>
            <a:stCxn id="4" idx="3"/>
            <a:endCxn id="6" idx="1"/>
          </p:cNvCxnSpPr>
          <p:nvPr/>
        </p:nvCxnSpPr>
        <p:spPr>
          <a:xfrm>
            <a:off x="899606" y="3152616"/>
            <a:ext cx="18909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stCxn id="6" idx="3"/>
            <a:endCxn id="7" idx="1"/>
          </p:cNvCxnSpPr>
          <p:nvPr/>
        </p:nvCxnSpPr>
        <p:spPr>
          <a:xfrm>
            <a:off x="1709696" y="3152616"/>
            <a:ext cx="18909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>
            <a:stCxn id="7" idx="3"/>
            <a:endCxn id="8" idx="1"/>
          </p:cNvCxnSpPr>
          <p:nvPr/>
        </p:nvCxnSpPr>
        <p:spPr>
          <a:xfrm>
            <a:off x="2519786" y="3152616"/>
            <a:ext cx="18909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8" idx="3"/>
            <a:endCxn id="9" idx="1"/>
          </p:cNvCxnSpPr>
          <p:nvPr/>
        </p:nvCxnSpPr>
        <p:spPr>
          <a:xfrm>
            <a:off x="3329876" y="3152616"/>
            <a:ext cx="18909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31"/>
          <p:cNvSpPr/>
          <p:nvPr/>
        </p:nvSpPr>
        <p:spPr>
          <a:xfrm>
            <a:off x="719669" y="3044604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3" name="Ellipse 32"/>
          <p:cNvSpPr/>
          <p:nvPr/>
        </p:nvSpPr>
        <p:spPr>
          <a:xfrm>
            <a:off x="1504589" y="3044604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4" name="Ellipse 33"/>
          <p:cNvSpPr/>
          <p:nvPr/>
        </p:nvSpPr>
        <p:spPr>
          <a:xfrm>
            <a:off x="2337987" y="3044604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" name="Ellipse 34"/>
          <p:cNvSpPr/>
          <p:nvPr/>
        </p:nvSpPr>
        <p:spPr>
          <a:xfrm>
            <a:off x="3140786" y="3044604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6" name="Ellipse 35"/>
          <p:cNvSpPr/>
          <p:nvPr/>
        </p:nvSpPr>
        <p:spPr>
          <a:xfrm>
            <a:off x="3980087" y="3044604"/>
            <a:ext cx="216024" cy="21602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7" name="Flussdiagramm: Mehrere Dokumente 36"/>
          <p:cNvSpPr/>
          <p:nvPr/>
        </p:nvSpPr>
        <p:spPr>
          <a:xfrm>
            <a:off x="4351313" y="2593889"/>
            <a:ext cx="621000" cy="1107000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156</a:t>
            </a:r>
          </a:p>
          <a:p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39" name="Gerade Verbindung mit Pfeil 38"/>
          <p:cNvCxnSpPr>
            <a:stCxn id="36" idx="6"/>
            <a:endCxn id="37" idx="1"/>
          </p:cNvCxnSpPr>
          <p:nvPr/>
        </p:nvCxnSpPr>
        <p:spPr>
          <a:xfrm flipV="1">
            <a:off x="4196112" y="3147388"/>
            <a:ext cx="155203" cy="522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Heaps: Forwarded Records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5161403" y="1248966"/>
            <a:ext cx="3731375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IAM page will be read first to know which data pages belong to the heap!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Record on page 119 points to page 156 (forwarded record)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After page 156 has been read the read process will get back to page 119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Reading pages 121, 126, 127, 142, 156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Page 156 will be read 2x!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3824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Index: Page Split</a:t>
            </a:r>
          </a:p>
        </p:txBody>
      </p:sp>
      <p:sp>
        <p:nvSpPr>
          <p:cNvPr id="4" name="Rectangle 3"/>
          <p:cNvSpPr/>
          <p:nvPr/>
        </p:nvSpPr>
        <p:spPr>
          <a:xfrm>
            <a:off x="736997" y="1430417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 – 50</a:t>
            </a:r>
          </a:p>
        </p:txBody>
      </p:sp>
      <p:sp>
        <p:nvSpPr>
          <p:cNvPr id="5" name="Rectangle 4"/>
          <p:cNvSpPr/>
          <p:nvPr/>
        </p:nvSpPr>
        <p:spPr>
          <a:xfrm>
            <a:off x="1964030" y="1430417"/>
            <a:ext cx="887442" cy="6488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51 - 100</a:t>
            </a:r>
          </a:p>
        </p:txBody>
      </p:sp>
      <p:sp>
        <p:nvSpPr>
          <p:cNvPr id="6" name="Rectangle 5"/>
          <p:cNvSpPr/>
          <p:nvPr/>
        </p:nvSpPr>
        <p:spPr>
          <a:xfrm>
            <a:off x="3190468" y="1430417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101 - 150</a:t>
            </a:r>
          </a:p>
        </p:txBody>
      </p:sp>
      <p:sp>
        <p:nvSpPr>
          <p:cNvPr id="7" name="Rectangle 6"/>
          <p:cNvSpPr/>
          <p:nvPr/>
        </p:nvSpPr>
        <p:spPr>
          <a:xfrm>
            <a:off x="5051467" y="1430417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500.001 - 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6278499" y="1430417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11" name="Curved Connector 10"/>
          <p:cNvCxnSpPr>
            <a:stCxn id="4" idx="0"/>
            <a:endCxn id="5" idx="0"/>
          </p:cNvCxnSpPr>
          <p:nvPr/>
        </p:nvCxnSpPr>
        <p:spPr>
          <a:xfrm rot="5400000" flipH="1" flipV="1">
            <a:off x="1794234" y="816901"/>
            <a:ext cx="9525" cy="1227032"/>
          </a:xfrm>
          <a:prstGeom prst="curvedConnector3">
            <a:avLst>
              <a:gd name="adj1" fmla="val 1800000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>
            <a:stCxn id="5" idx="2"/>
            <a:endCxn id="6" idx="2"/>
          </p:cNvCxnSpPr>
          <p:nvPr/>
        </p:nvCxnSpPr>
        <p:spPr>
          <a:xfrm rot="16200000" flipH="1">
            <a:off x="3020969" y="1466089"/>
            <a:ext cx="9525" cy="1226438"/>
          </a:xfrm>
          <a:prstGeom prst="curvedConnector3">
            <a:avLst>
              <a:gd name="adj1" fmla="val 1800000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572000" y="1435180"/>
            <a:ext cx="0" cy="63936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>
            <a:endCxn id="7" idx="2"/>
          </p:cNvCxnSpPr>
          <p:nvPr/>
        </p:nvCxnSpPr>
        <p:spPr>
          <a:xfrm>
            <a:off x="4572000" y="2074545"/>
            <a:ext cx="923188" cy="4763"/>
          </a:xfrm>
          <a:prstGeom prst="curvedConnector4">
            <a:avLst>
              <a:gd name="adj1" fmla="val 216"/>
              <a:gd name="adj2" fmla="val 3699433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6" idx="0"/>
          </p:cNvCxnSpPr>
          <p:nvPr/>
        </p:nvCxnSpPr>
        <p:spPr>
          <a:xfrm rot="16200000" flipH="1">
            <a:off x="4100713" y="963893"/>
            <a:ext cx="4763" cy="937811"/>
          </a:xfrm>
          <a:prstGeom prst="curvedConnector4">
            <a:avLst>
              <a:gd name="adj1" fmla="val -3599433"/>
              <a:gd name="adj2" fmla="val 99983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7" idx="0"/>
            <a:endCxn id="8" idx="0"/>
          </p:cNvCxnSpPr>
          <p:nvPr/>
        </p:nvCxnSpPr>
        <p:spPr>
          <a:xfrm rot="5400000" flipH="1" flipV="1">
            <a:off x="6108704" y="816901"/>
            <a:ext cx="9525" cy="1227032"/>
          </a:xfrm>
          <a:prstGeom prst="curvedConnector3">
            <a:avLst>
              <a:gd name="adj1" fmla="val 1800000"/>
            </a:avLst>
          </a:prstGeom>
          <a:ln cap="rnd">
            <a:solidFill>
              <a:schemeClr val="tx1"/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36997" y="2490787"/>
            <a:ext cx="789511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dirty="0">
                <a:solidFill>
                  <a:schemeClr val="accent1">
                    <a:lumMod val="75000"/>
                  </a:schemeClr>
                </a:solidFill>
                <a:latin typeface="Courier" pitchFamily="49" charset="0"/>
              </a:rPr>
              <a:t>UPDATE</a:t>
            </a:r>
            <a:r>
              <a:rPr lang="en-US" sz="1350" b="1" dirty="0">
                <a:latin typeface="Courier" pitchFamily="49" charset="0"/>
              </a:rPr>
              <a:t> </a:t>
            </a:r>
            <a:r>
              <a:rPr lang="en-US" sz="1350" b="1" dirty="0" err="1">
                <a:latin typeface="Courier" pitchFamily="49" charset="0"/>
              </a:rPr>
              <a:t>dbo.Orders</a:t>
            </a:r>
            <a:r>
              <a:rPr lang="en-US" sz="1350" b="1" dirty="0">
                <a:latin typeface="Courier" pitchFamily="49" charset="0"/>
              </a:rPr>
              <a:t> </a:t>
            </a:r>
            <a:r>
              <a:rPr lang="en-US" sz="1350" b="1" dirty="0">
                <a:solidFill>
                  <a:schemeClr val="accent1">
                    <a:lumMod val="75000"/>
                  </a:schemeClr>
                </a:solidFill>
                <a:latin typeface="Courier" pitchFamily="49" charset="0"/>
              </a:rPr>
              <a:t>SET</a:t>
            </a:r>
            <a:r>
              <a:rPr lang="en-US" sz="1350" b="1" dirty="0">
                <a:latin typeface="Courier" pitchFamily="49" charset="0"/>
              </a:rPr>
              <a:t> Order Text = </a:t>
            </a:r>
            <a:r>
              <a:rPr lang="en-US" sz="1350" b="1" dirty="0">
                <a:solidFill>
                  <a:srgbClr val="FF0000"/>
                </a:solidFill>
                <a:latin typeface="Courier" pitchFamily="49" charset="0"/>
              </a:rPr>
              <a:t>'A very long Text'</a:t>
            </a:r>
            <a:r>
              <a:rPr lang="en-US" sz="1350" b="1" dirty="0">
                <a:latin typeface="Courier" pitchFamily="49" charset="0"/>
              </a:rPr>
              <a:t> </a:t>
            </a:r>
            <a:r>
              <a:rPr lang="en-US" sz="1350" b="1" dirty="0">
                <a:solidFill>
                  <a:schemeClr val="accent1">
                    <a:lumMod val="75000"/>
                  </a:schemeClr>
                </a:solidFill>
                <a:latin typeface="Courier" pitchFamily="49" charset="0"/>
              </a:rPr>
              <a:t>WHERE</a:t>
            </a:r>
            <a:r>
              <a:rPr lang="en-US" sz="1350" b="1" dirty="0">
                <a:latin typeface="Courier" pitchFamily="49" charset="0"/>
              </a:rPr>
              <a:t> </a:t>
            </a:r>
            <a:r>
              <a:rPr lang="en-US" sz="1350" b="1" dirty="0" err="1">
                <a:latin typeface="Courier" pitchFamily="49" charset="0"/>
              </a:rPr>
              <a:t>Order_Id</a:t>
            </a:r>
            <a:r>
              <a:rPr lang="en-US" sz="1350" b="1" dirty="0">
                <a:latin typeface="Courier" pitchFamily="49" charset="0"/>
              </a:rPr>
              <a:t> = 37;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6997" y="3271312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 – 36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964029" y="3271312"/>
            <a:ext cx="887442" cy="6488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51 - 100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190467" y="3271312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101 - 150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51466" y="3271312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500.001 - …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278498" y="3271312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45" name="Curved Connector 44"/>
          <p:cNvCxnSpPr>
            <a:stCxn id="40" idx="0"/>
            <a:endCxn id="51" idx="0"/>
          </p:cNvCxnSpPr>
          <p:nvPr/>
        </p:nvCxnSpPr>
        <p:spPr>
          <a:xfrm rot="16200000" flipH="1">
            <a:off x="4562603" y="-110574"/>
            <a:ext cx="4763" cy="6768534"/>
          </a:xfrm>
          <a:prstGeom prst="curvedConnector3">
            <a:avLst>
              <a:gd name="adj1" fmla="val -7630798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>
            <a:stCxn id="41" idx="2"/>
            <a:endCxn id="51" idx="2"/>
          </p:cNvCxnSpPr>
          <p:nvPr/>
        </p:nvCxnSpPr>
        <p:spPr>
          <a:xfrm rot="16200000" flipH="1">
            <a:off x="5176120" y="1151833"/>
            <a:ext cx="4763" cy="5541502"/>
          </a:xfrm>
          <a:prstGeom prst="curvedConnector3">
            <a:avLst>
              <a:gd name="adj1" fmla="val 11762163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571999" y="3276075"/>
            <a:ext cx="0" cy="63936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urved Connector 47"/>
          <p:cNvCxnSpPr>
            <a:endCxn id="43" idx="2"/>
          </p:cNvCxnSpPr>
          <p:nvPr/>
        </p:nvCxnSpPr>
        <p:spPr>
          <a:xfrm>
            <a:off x="4572000" y="3915440"/>
            <a:ext cx="923188" cy="4763"/>
          </a:xfrm>
          <a:prstGeom prst="curvedConnector4">
            <a:avLst>
              <a:gd name="adj1" fmla="val 216"/>
              <a:gd name="adj2" fmla="val 3699433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urved Connector 48"/>
          <p:cNvCxnSpPr>
            <a:stCxn id="42" idx="0"/>
          </p:cNvCxnSpPr>
          <p:nvPr/>
        </p:nvCxnSpPr>
        <p:spPr>
          <a:xfrm rot="16200000" flipH="1">
            <a:off x="4100712" y="2804788"/>
            <a:ext cx="4763" cy="937811"/>
          </a:xfrm>
          <a:prstGeom prst="curvedConnector4">
            <a:avLst>
              <a:gd name="adj1" fmla="val -3599433"/>
              <a:gd name="adj2" fmla="val 99983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/>
          <p:cNvCxnSpPr>
            <a:stCxn id="43" idx="0"/>
            <a:endCxn id="44" idx="0"/>
          </p:cNvCxnSpPr>
          <p:nvPr/>
        </p:nvCxnSpPr>
        <p:spPr>
          <a:xfrm rot="5400000" flipH="1" flipV="1">
            <a:off x="6108703" y="2657797"/>
            <a:ext cx="9525" cy="1227032"/>
          </a:xfrm>
          <a:prstGeom prst="curvedConnector3">
            <a:avLst>
              <a:gd name="adj1" fmla="val 1800000"/>
            </a:avLst>
          </a:prstGeom>
          <a:ln cap="rnd">
            <a:solidFill>
              <a:schemeClr val="tx1"/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7505531" y="3276075"/>
            <a:ext cx="887442" cy="64889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Orders</a:t>
            </a:r>
            <a:br>
              <a:rPr lang="en-US" sz="1050" b="1" dirty="0">
                <a:solidFill>
                  <a:schemeClr val="tx1"/>
                </a:solidFill>
              </a:rPr>
            </a:br>
            <a:r>
              <a:rPr lang="en-US" sz="1050" b="1" dirty="0">
                <a:solidFill>
                  <a:schemeClr val="tx1"/>
                </a:solidFill>
              </a:rPr>
              <a:t>37 - 50</a:t>
            </a:r>
          </a:p>
        </p:txBody>
      </p:sp>
      <p:cxnSp>
        <p:nvCxnSpPr>
          <p:cNvPr id="56" name="Curved Connector 55"/>
          <p:cNvCxnSpPr>
            <a:stCxn id="41" idx="0"/>
            <a:endCxn id="42" idx="0"/>
          </p:cNvCxnSpPr>
          <p:nvPr/>
        </p:nvCxnSpPr>
        <p:spPr>
          <a:xfrm rot="5400000" flipH="1" flipV="1">
            <a:off x="3020969" y="2658094"/>
            <a:ext cx="9525" cy="1226438"/>
          </a:xfrm>
          <a:prstGeom prst="curvedConnector3">
            <a:avLst>
              <a:gd name="adj1" fmla="val 1800000"/>
            </a:avLst>
          </a:prstGeom>
          <a:ln cap="rnd">
            <a:solidFill>
              <a:schemeClr val="tx1"/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9785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 with a short introduction of your person!</a:t>
            </a:r>
          </a:p>
          <a:p>
            <a:r>
              <a:rPr lang="en-US" dirty="0"/>
              <a:t>Describe the reason for the preparation of the report</a:t>
            </a:r>
          </a:p>
          <a:p>
            <a:pPr lvl="1"/>
            <a:r>
              <a:rPr lang="en-US" dirty="0"/>
              <a:t>Problems, which – suddenly – occurred?</a:t>
            </a:r>
          </a:p>
          <a:p>
            <a:pPr lvl="1"/>
            <a:r>
              <a:rPr lang="en-US" dirty="0"/>
              <a:t>Baseline before a Go Live?</a:t>
            </a:r>
          </a:p>
          <a:p>
            <a:r>
              <a:rPr lang="en-US" dirty="0"/>
              <a:t>Inform the reader that no Hardware investigation has been done when you do not have access to the hardware</a:t>
            </a:r>
          </a:p>
          <a:p>
            <a:r>
              <a:rPr lang="en-US" dirty="0"/>
              <a:t>Define a structure of the document which is correlating to your investigation steps!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96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Technical Configuration</a:t>
            </a:r>
          </a:p>
          <a:p>
            <a:pPr lvl="1"/>
            <a:r>
              <a:rPr lang="en-US" dirty="0"/>
              <a:t>Hardware / Virtualization</a:t>
            </a:r>
          </a:p>
          <a:p>
            <a:pPr lvl="1"/>
            <a:r>
              <a:rPr lang="en-US" dirty="0"/>
              <a:t>Windows OS</a:t>
            </a:r>
          </a:p>
          <a:p>
            <a:pPr lvl="1"/>
            <a:r>
              <a:rPr lang="en-US" dirty="0"/>
              <a:t>Microsoft SQL Server</a:t>
            </a:r>
          </a:p>
          <a:p>
            <a:r>
              <a:rPr lang="en-US" dirty="0"/>
              <a:t>Results of investigation</a:t>
            </a:r>
          </a:p>
          <a:p>
            <a:pPr lvl="1"/>
            <a:r>
              <a:rPr lang="en-US" dirty="0"/>
              <a:t>OS / Storage / RAM / NUMA</a:t>
            </a:r>
          </a:p>
          <a:p>
            <a:pPr lvl="1"/>
            <a:r>
              <a:rPr lang="en-US" dirty="0"/>
              <a:t>Microsoft SQL Server</a:t>
            </a:r>
          </a:p>
          <a:p>
            <a:pPr lvl="2"/>
            <a:r>
              <a:rPr lang="en-US" dirty="0"/>
              <a:t>Cost Threshold for Parallelism / Max Degree of Wait Stats / </a:t>
            </a:r>
            <a:r>
              <a:rPr lang="en-US" dirty="0" err="1"/>
              <a:t>AdHoc</a:t>
            </a:r>
            <a:r>
              <a:rPr lang="en-US" dirty="0"/>
              <a:t> queries</a:t>
            </a:r>
          </a:p>
          <a:p>
            <a:pPr lvl="2"/>
            <a:r>
              <a:rPr lang="en-US" dirty="0"/>
              <a:t>Wait Stats</a:t>
            </a:r>
          </a:p>
          <a:p>
            <a:pPr lvl="1"/>
            <a:r>
              <a:rPr lang="en-US" dirty="0"/>
              <a:t>Databases</a:t>
            </a:r>
          </a:p>
          <a:p>
            <a:pPr lvl="1"/>
            <a:r>
              <a:rPr lang="en-US" dirty="0"/>
              <a:t>Indexes / Statistics</a:t>
            </a:r>
          </a:p>
          <a:p>
            <a:r>
              <a:rPr lang="en-US" dirty="0"/>
              <a:t>Recommendation</a:t>
            </a:r>
          </a:p>
          <a:p>
            <a:pPr lvl="1"/>
            <a:r>
              <a:rPr lang="en-US" dirty="0"/>
              <a:t>For each „finding“ a dedicated chapter with reference to the finding</a:t>
            </a:r>
          </a:p>
        </p:txBody>
      </p:sp>
    </p:spTree>
    <p:extLst>
      <p:ext uri="{BB962C8B-B14F-4D97-AF65-F5344CB8AC3E}">
        <p14:creationId xmlns:p14="http://schemas.microsoft.com/office/powerpoint/2010/main" val="429192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Break Times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10:30 – 11:00	Coffee Break (and </a:t>
            </a:r>
            <a:r>
              <a:rPr lang="de-DE" dirty="0" err="1"/>
              <a:t>fresh</a:t>
            </a:r>
            <a:r>
              <a:rPr lang="de-DE" dirty="0"/>
              <a:t> </a:t>
            </a:r>
            <a:r>
              <a:rPr lang="de-DE" dirty="0" err="1"/>
              <a:t>air</a:t>
            </a:r>
            <a:r>
              <a:rPr lang="de-DE" dirty="0"/>
              <a:t> – </a:t>
            </a:r>
            <a:r>
              <a:rPr lang="de-DE" dirty="0" err="1"/>
              <a:t>smoking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 )</a:t>
            </a:r>
            <a:endParaRPr lang="de-DE" dirty="0"/>
          </a:p>
          <a:p>
            <a:r>
              <a:rPr lang="de-DE" dirty="0"/>
              <a:t>12:45 </a:t>
            </a:r>
            <a:r>
              <a:rPr lang="de-DE"/>
              <a:t>– 13:30</a:t>
            </a:r>
            <a:r>
              <a:rPr lang="de-DE" dirty="0"/>
              <a:t>	Lunch</a:t>
            </a:r>
          </a:p>
          <a:p>
            <a:r>
              <a:rPr lang="de-DE" dirty="0"/>
              <a:t>16:00 – 16:30	Coffee Break</a:t>
            </a:r>
          </a:p>
        </p:txBody>
      </p:sp>
    </p:spTree>
    <p:extLst>
      <p:ext uri="{BB962C8B-B14F-4D97-AF65-F5344CB8AC3E}">
        <p14:creationId xmlns:p14="http://schemas.microsoft.com/office/powerpoint/2010/main" val="32037066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footnotes for substantiations</a:t>
            </a:r>
          </a:p>
          <a:p>
            <a:pPr lvl="1"/>
            <a:r>
              <a:rPr lang="en-US" dirty="0"/>
              <a:t>DO NOT USE LINKS TO FORUMS!</a:t>
            </a:r>
          </a:p>
          <a:p>
            <a:pPr lvl="1"/>
            <a:r>
              <a:rPr lang="en-US" dirty="0"/>
              <a:t>If feasible use links to the manufacturer or blog articles of renowned SQL Server community leaders</a:t>
            </a:r>
          </a:p>
          <a:p>
            <a:pPr lvl="2"/>
            <a:r>
              <a:rPr lang="en-US" dirty="0">
                <a:hlinkClick r:id="rId2"/>
              </a:rPr>
              <a:t>http://www.sqlskills.com</a:t>
            </a:r>
            <a:endParaRPr lang="en-US" dirty="0"/>
          </a:p>
          <a:p>
            <a:pPr lvl="2"/>
            <a:r>
              <a:rPr lang="en-US" dirty="0">
                <a:hlinkClick r:id="rId3"/>
              </a:rPr>
              <a:t>http://www.brentozar.com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http://www.sqlblog.com</a:t>
            </a:r>
            <a:endParaRPr lang="en-US" dirty="0"/>
          </a:p>
          <a:p>
            <a:pPr lvl="2"/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2354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Questions</a:t>
            </a:r>
            <a:r>
              <a:rPr lang="de-DE" dirty="0"/>
              <a:t>?</a:t>
            </a: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332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you</a:t>
            </a: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4191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wants to run an analysis of</a:t>
            </a:r>
            <a:br>
              <a:rPr lang="en-US" dirty="0"/>
            </a:br>
            <a:r>
              <a:rPr lang="en-US" dirty="0"/>
              <a:t>Microsoft SQL Server?</a:t>
            </a:r>
          </a:p>
        </p:txBody>
      </p:sp>
      <p:sp>
        <p:nvSpPr>
          <p:cNvPr id="3" name="Untertite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Consultant</a:t>
            </a:r>
          </a:p>
          <a:p>
            <a:pPr lvl="1"/>
            <a:r>
              <a:rPr lang="en-US" dirty="0"/>
              <a:t>Approval of a system which has been installed by vendors</a:t>
            </a:r>
          </a:p>
          <a:p>
            <a:pPr lvl="1"/>
            <a:r>
              <a:rPr lang="en-US" dirty="0"/>
              <a:t>Analysis of Problems</a:t>
            </a:r>
          </a:p>
          <a:p>
            <a:pPr lvl="1"/>
            <a:r>
              <a:rPr lang="en-US" dirty="0"/>
              <a:t>Analysis for Optimization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DBA</a:t>
            </a:r>
          </a:p>
          <a:p>
            <a:pPr lvl="1"/>
            <a:r>
              <a:rPr lang="en-US" dirty="0"/>
              <a:t>Analysis of Problems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Analysis for Optimization (well, not really but…)</a:t>
            </a:r>
          </a:p>
        </p:txBody>
      </p:sp>
    </p:spTree>
    <p:extLst>
      <p:ext uri="{BB962C8B-B14F-4D97-AF65-F5344CB8AC3E}">
        <p14:creationId xmlns:p14="http://schemas.microsoft.com/office/powerpoint/2010/main" val="984774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Operating System</a:t>
            </a:r>
          </a:p>
          <a:p>
            <a:pPr lvl="1"/>
            <a:r>
              <a:rPr lang="en-US" dirty="0"/>
              <a:t>Generic Information about the installed Microsoft SQL Server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A00 - System Environment - Generic </a:t>
            </a:r>
            <a:r>
              <a:rPr lang="en-US" sz="1200" b="1" dirty="0" err="1">
                <a:solidFill>
                  <a:schemeClr val="tx2"/>
                </a:solidFill>
              </a:rPr>
              <a:t>Information.sql</a:t>
            </a:r>
            <a:endParaRPr lang="en-US" sz="1200" b="1" dirty="0">
              <a:solidFill>
                <a:schemeClr val="tx2"/>
              </a:solidFill>
            </a:endParaRPr>
          </a:p>
          <a:p>
            <a:pPr lvl="1"/>
            <a:r>
              <a:rPr lang="en-US" dirty="0"/>
              <a:t>Check of the system environment of the service account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 of service </a:t>
            </a:r>
            <a:r>
              <a:rPr lang="en-US" sz="1200" b="1" dirty="0" err="1">
                <a:solidFill>
                  <a:schemeClr val="tx2"/>
                </a:solidFill>
              </a:rPr>
              <a:t>account.sql</a:t>
            </a:r>
            <a:endParaRPr lang="en-US" sz="1200" b="1" dirty="0">
              <a:solidFill>
                <a:schemeClr val="tx2"/>
              </a:solidFill>
            </a:endParaRPr>
          </a:p>
          <a:p>
            <a:pPr lvl="1"/>
            <a:r>
              <a:rPr lang="en-US" dirty="0"/>
              <a:t>Formatted block size of the storage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 of service </a:t>
            </a:r>
            <a:r>
              <a:rPr lang="en-US" sz="1200" b="1" dirty="0" err="1">
                <a:solidFill>
                  <a:schemeClr val="tx2"/>
                </a:solidFill>
              </a:rPr>
              <a:t>account.sql</a:t>
            </a:r>
            <a:endParaRPr lang="en-US" sz="1200" dirty="0"/>
          </a:p>
          <a:p>
            <a:pPr lvl="1"/>
            <a:r>
              <a:rPr lang="en-US" dirty="0"/>
              <a:t>Security check for the service account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 of service </a:t>
            </a:r>
            <a:r>
              <a:rPr lang="en-US" sz="1200" b="1" dirty="0" err="1">
                <a:solidFill>
                  <a:schemeClr val="tx2"/>
                </a:solidFill>
              </a:rPr>
              <a:t>account.sql</a:t>
            </a:r>
            <a:endParaRPr lang="en-US" sz="1200" dirty="0"/>
          </a:p>
          <a:p>
            <a:r>
              <a:rPr lang="en-US" dirty="0"/>
              <a:t>System configuration</a:t>
            </a:r>
          </a:p>
          <a:p>
            <a:pPr lvl="1"/>
            <a:r>
              <a:rPr lang="en-US" dirty="0"/>
              <a:t>CPU / RAM / IO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A00 - System Environment - Generic </a:t>
            </a:r>
            <a:r>
              <a:rPr lang="en-US" sz="1200" b="1" dirty="0" err="1">
                <a:solidFill>
                  <a:schemeClr val="tx2"/>
                </a:solidFill>
              </a:rPr>
              <a:t>Information.sql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001 - A02 - System Environment - Drive </a:t>
            </a:r>
            <a:r>
              <a:rPr lang="en-US" sz="1200" b="1" dirty="0" err="1">
                <a:solidFill>
                  <a:schemeClr val="tx2"/>
                </a:solidFill>
              </a:rPr>
              <a:t>Latency.sql</a:t>
            </a:r>
            <a:endParaRPr lang="en-US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83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SQL Server Configuration and Resource-Usage</a:t>
            </a:r>
            <a:br>
              <a:rPr lang="en-US" dirty="0"/>
            </a:br>
            <a:r>
              <a:rPr lang="en-US" sz="1300" b="1" dirty="0">
                <a:solidFill>
                  <a:schemeClr val="tx2"/>
                </a:solidFill>
              </a:rPr>
              <a:t>001 - A03 - System Environment - Drive </a:t>
            </a:r>
            <a:r>
              <a:rPr lang="en-US" sz="1300" b="1" dirty="0" err="1">
                <a:solidFill>
                  <a:schemeClr val="tx2"/>
                </a:solidFill>
              </a:rPr>
              <a:t>Latency.sql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001 - A04 - System Environment - </a:t>
            </a:r>
            <a:r>
              <a:rPr lang="en-US" sz="1300" b="1" dirty="0" err="1">
                <a:solidFill>
                  <a:schemeClr val="tx2"/>
                </a:solidFill>
              </a:rPr>
              <a:t>Configuration.sql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001 - A05 - System Environment - Page Life </a:t>
            </a:r>
            <a:r>
              <a:rPr lang="en-US" sz="1300" b="1" dirty="0" err="1">
                <a:solidFill>
                  <a:schemeClr val="tx2"/>
                </a:solidFill>
              </a:rPr>
              <a:t>Expectancy.sql</a:t>
            </a:r>
            <a:endParaRPr lang="en-US" sz="1300" b="1" dirty="0">
              <a:solidFill>
                <a:schemeClr val="tx2"/>
              </a:solidFill>
            </a:endParaRPr>
          </a:p>
          <a:p>
            <a:r>
              <a:rPr lang="en-US" dirty="0"/>
              <a:t>How about the SQL Server Agent Jobs</a:t>
            </a:r>
            <a:br>
              <a:rPr lang="en-US" dirty="0"/>
            </a:br>
            <a:r>
              <a:rPr lang="en-US" sz="1300" b="1" dirty="0">
                <a:solidFill>
                  <a:schemeClr val="tx2"/>
                </a:solidFill>
              </a:rPr>
              <a:t>001 - A06 - System Environment - SQL Agent Job </a:t>
            </a:r>
            <a:r>
              <a:rPr lang="en-US" sz="1300" b="1" dirty="0" err="1">
                <a:solidFill>
                  <a:schemeClr val="tx2"/>
                </a:solidFill>
              </a:rPr>
              <a:t>Information.sql</a:t>
            </a:r>
            <a:endParaRPr lang="en-US" sz="1300" b="1" dirty="0">
              <a:solidFill>
                <a:schemeClr val="tx2"/>
              </a:solidFill>
            </a:endParaRPr>
          </a:p>
          <a:p>
            <a:r>
              <a:rPr lang="en-US" dirty="0"/>
              <a:t>Database configuration</a:t>
            </a:r>
            <a:br>
              <a:rPr lang="en-US" dirty="0"/>
            </a:br>
            <a:r>
              <a:rPr lang="en-US" sz="1300" b="1" dirty="0">
                <a:solidFill>
                  <a:schemeClr val="tx2"/>
                </a:solidFill>
              </a:rPr>
              <a:t>002 - A01 - Database analysis - Distribution of </a:t>
            </a:r>
            <a:r>
              <a:rPr lang="en-US" sz="1300" b="1" dirty="0" err="1">
                <a:solidFill>
                  <a:schemeClr val="tx2"/>
                </a:solidFill>
              </a:rPr>
              <a:t>databases.sql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002 - A02 - Database analysis - Database size and </a:t>
            </a:r>
            <a:r>
              <a:rPr lang="en-US" sz="1300" b="1" dirty="0" err="1">
                <a:solidFill>
                  <a:schemeClr val="tx2"/>
                </a:solidFill>
              </a:rPr>
              <a:t>consumption.sql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002 - A03 - Database analysis - Database </a:t>
            </a:r>
            <a:r>
              <a:rPr lang="en-US" sz="1300" b="1" dirty="0" err="1">
                <a:solidFill>
                  <a:schemeClr val="tx2"/>
                </a:solidFill>
              </a:rPr>
              <a:t>Settings.sql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002 - A04 - Database analysis - </a:t>
            </a:r>
            <a:r>
              <a:rPr lang="en-US" sz="1300" b="1" dirty="0" err="1">
                <a:solidFill>
                  <a:schemeClr val="tx2"/>
                </a:solidFill>
              </a:rPr>
              <a:t>Bufferpool</a:t>
            </a:r>
            <a:r>
              <a:rPr lang="en-US" sz="1300" b="1" dirty="0">
                <a:solidFill>
                  <a:schemeClr val="tx2"/>
                </a:solidFill>
              </a:rPr>
              <a:t> </a:t>
            </a:r>
            <a:r>
              <a:rPr lang="en-US" sz="1300" b="1" dirty="0" err="1">
                <a:solidFill>
                  <a:schemeClr val="tx2"/>
                </a:solidFill>
              </a:rPr>
              <a:t>usage.sql</a:t>
            </a:r>
            <a:br>
              <a:rPr lang="en-US" sz="1300" b="1" dirty="0">
                <a:solidFill>
                  <a:schemeClr val="tx2"/>
                </a:solidFill>
              </a:rPr>
            </a:br>
            <a:r>
              <a:rPr lang="en-US" sz="1300" b="1" dirty="0">
                <a:solidFill>
                  <a:schemeClr val="tx2"/>
                </a:solidFill>
              </a:rPr>
              <a:t>003 - A01 - TEMPDB analysis - data file </a:t>
            </a:r>
            <a:r>
              <a:rPr lang="en-US" sz="1300" b="1" dirty="0" err="1">
                <a:solidFill>
                  <a:schemeClr val="tx2"/>
                </a:solidFill>
              </a:rPr>
              <a:t>information.sql</a:t>
            </a:r>
            <a:endParaRPr lang="en-US" sz="1300" b="1" dirty="0">
              <a:solidFill>
                <a:schemeClr val="tx2"/>
              </a:solidFill>
            </a:endParaRPr>
          </a:p>
          <a:p>
            <a:r>
              <a:rPr lang="en-US" dirty="0" err="1"/>
              <a:t>Backupss</a:t>
            </a:r>
            <a:br>
              <a:rPr lang="en-US" dirty="0"/>
            </a:br>
            <a:r>
              <a:rPr lang="en-US" sz="1300" b="1" dirty="0">
                <a:solidFill>
                  <a:schemeClr val="tx2"/>
                </a:solidFill>
              </a:rPr>
              <a:t>001 - A07 - System Environment - Backup-</a:t>
            </a:r>
            <a:r>
              <a:rPr lang="en-US" sz="1300" b="1" dirty="0" err="1">
                <a:solidFill>
                  <a:schemeClr val="tx2"/>
                </a:solidFill>
              </a:rPr>
              <a:t>Information.sql</a:t>
            </a:r>
            <a:endParaRPr lang="en-US" sz="13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3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Wait Stats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004 - A01 - What tasks are CURRENTLY </a:t>
            </a:r>
            <a:r>
              <a:rPr lang="en-US" sz="1200" b="1" dirty="0" err="1">
                <a:solidFill>
                  <a:schemeClr val="tx2"/>
                </a:solidFill>
              </a:rPr>
              <a:t>waiting.sql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004 - A02 - Waiting - Analysis of wait </a:t>
            </a:r>
            <a:r>
              <a:rPr lang="en-US" sz="1200" b="1" dirty="0" err="1">
                <a:solidFill>
                  <a:schemeClr val="tx2"/>
                </a:solidFill>
              </a:rPr>
              <a:t>stats.sql</a:t>
            </a:r>
            <a:endParaRPr lang="en-US" sz="1200" b="1" dirty="0">
              <a:solidFill>
                <a:schemeClr val="tx2"/>
              </a:solidFill>
            </a:endParaRPr>
          </a:p>
          <a:p>
            <a:r>
              <a:rPr lang="en-US" dirty="0"/>
              <a:t>Indexes and Statistics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005 - A01 - Index usage in dedicated database.sql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005 - A02 - Index physical stats in dedicated database.sql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005 - A04 - Missing Indexes and its impact.sql</a:t>
            </a:r>
            <a:br>
              <a:rPr lang="en-US" sz="1200" b="1" dirty="0">
                <a:solidFill>
                  <a:schemeClr val="tx2"/>
                </a:solidFill>
              </a:rPr>
            </a:b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005 - A03 - Statistics in explicit database.sql</a:t>
            </a:r>
          </a:p>
          <a:p>
            <a:r>
              <a:rPr lang="en-US" dirty="0"/>
              <a:t>Plan Cache Analysis</a:t>
            </a:r>
            <a:br>
              <a:rPr lang="en-US" dirty="0"/>
            </a:br>
            <a:r>
              <a:rPr lang="en-US" sz="1200" b="1" dirty="0">
                <a:solidFill>
                  <a:schemeClr val="tx2"/>
                </a:solidFill>
              </a:rPr>
              <a:t>005 - A05 - Analyze of the plan cache.sql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005 - A06 - find CXPACKET queries in the plan cache.sql</a:t>
            </a:r>
          </a:p>
        </p:txBody>
      </p:sp>
    </p:spTree>
    <p:extLst>
      <p:ext uri="{BB962C8B-B14F-4D97-AF65-F5344CB8AC3E}">
        <p14:creationId xmlns:p14="http://schemas.microsoft.com/office/powerpoint/2010/main" val="412829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Let‘s go diving…</a:t>
            </a: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Learn to dive in a shallow environment and</a:t>
            </a:r>
            <a:br>
              <a:rPr lang="en-US" dirty="0"/>
            </a:br>
            <a:r>
              <a:rPr lang="en-US" dirty="0"/>
              <a:t>get deeper into the infinite settings and configuration options</a:t>
            </a:r>
            <a:br>
              <a:rPr lang="en-US" dirty="0"/>
            </a:br>
            <a:r>
              <a:rPr lang="en-US" dirty="0"/>
              <a:t>of Microsoft SQL Server</a:t>
            </a:r>
          </a:p>
        </p:txBody>
      </p:sp>
    </p:spTree>
    <p:extLst>
      <p:ext uri="{BB962C8B-B14F-4D97-AF65-F5344CB8AC3E}">
        <p14:creationId xmlns:p14="http://schemas.microsoft.com/office/powerpoint/2010/main" val="2675169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Workflow of a Database Request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0942"/>
            <a:ext cx="6119445" cy="3429000"/>
          </a:xfrm>
        </p:spPr>
      </p:pic>
      <p:sp>
        <p:nvSpPr>
          <p:cNvPr id="5" name="Textfeld 4"/>
          <p:cNvSpPr txBox="1"/>
          <p:nvPr/>
        </p:nvSpPr>
        <p:spPr>
          <a:xfrm>
            <a:off x="468315" y="4299942"/>
            <a:ext cx="820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Depiction: </a:t>
            </a:r>
            <a:r>
              <a:rPr lang="en-US" sz="1200" b="1" dirty="0">
                <a:hlinkClick r:id="rId3"/>
              </a:rPr>
              <a:t>http://rusanu.com/2013/08/01/understanding-how-sql-server-executes-a-query/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881204533"/>
      </p:ext>
    </p:extLst>
  </p:cSld>
  <p:clrMapOvr>
    <a:masterClrMapping/>
  </p:clrMapOvr>
</p:sld>
</file>

<file path=ppt/theme/theme1.xml><?xml version="1.0" encoding="utf-8"?>
<a:theme xmlns:a="http://schemas.openxmlformats.org/drawingml/2006/main" name="1_SQLKonferenz_PPT_Vorlage_16zu9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b-berater-gmbh.potx" id="{AD397B56-4898-4AF3-9AB9-03EEE42D085F}" vid="{01EE57B7-82FE-4A4F-A06B-31462649C88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SQLSaturday Copenhagen 2015</Template>
  <TotalTime>0</TotalTime>
  <Words>1165</Words>
  <Application>Microsoft Office PowerPoint</Application>
  <PresentationFormat>Bildschirmpräsentation (16:9)</PresentationFormat>
  <Paragraphs>330</Paragraphs>
  <Slides>32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9" baseType="lpstr">
      <vt:lpstr>Arial</vt:lpstr>
      <vt:lpstr>Calibri</vt:lpstr>
      <vt:lpstr>Courier</vt:lpstr>
      <vt:lpstr>Segoe UI</vt:lpstr>
      <vt:lpstr>Tahoma</vt:lpstr>
      <vt:lpstr>Wingdings</vt:lpstr>
      <vt:lpstr>1_SQLKonferenz_PPT_Vorlage_16zu9</vt:lpstr>
      <vt:lpstr>Analysis of your SQL Server like a PRO</vt:lpstr>
      <vt:lpstr>Uwe Ricken db Berater GmbH</vt:lpstr>
      <vt:lpstr>Break Times</vt:lpstr>
      <vt:lpstr>Who wants to run an analysis of Microsoft SQL Server?</vt:lpstr>
      <vt:lpstr>Agenda</vt:lpstr>
      <vt:lpstr>Agenda</vt:lpstr>
      <vt:lpstr>Agenda</vt:lpstr>
      <vt:lpstr>Let‘s go diving…</vt:lpstr>
      <vt:lpstr>Workflow of a Database Request</vt:lpstr>
      <vt:lpstr>Investigating the Operating System</vt:lpstr>
      <vt:lpstr>Environment of Microsoft SQL Server</vt:lpstr>
      <vt:lpstr>Database structures</vt:lpstr>
      <vt:lpstr>MIXED Extents</vt:lpstr>
      <vt:lpstr>UNIFORM Extents</vt:lpstr>
      <vt:lpstr>Environment of Microsoft SQL Server</vt:lpstr>
      <vt:lpstr>Vulnerability: TEMPDB</vt:lpstr>
      <vt:lpstr>Configuration of Databases</vt:lpstr>
      <vt:lpstr>When SQL Server has to wait!</vt:lpstr>
      <vt:lpstr>When SQL Server has to wait!</vt:lpstr>
      <vt:lpstr>When SQL Server has to wait!</vt:lpstr>
      <vt:lpstr>Index and Statistics Maintenance</vt:lpstr>
      <vt:lpstr>Anatomy of heaps</vt:lpstr>
      <vt:lpstr>Anatomy of an Index</vt:lpstr>
      <vt:lpstr>Anatomy of an Index</vt:lpstr>
      <vt:lpstr>Anatomy of an index</vt:lpstr>
      <vt:lpstr>Heaps: Forwarded Records</vt:lpstr>
      <vt:lpstr>Index: Page Split</vt:lpstr>
      <vt:lpstr>Documentation</vt:lpstr>
      <vt:lpstr>Table of Content</vt:lpstr>
      <vt:lpstr>Documentation</vt:lpstr>
      <vt:lpstr>Any Questions?</vt:lpstr>
      <vt:lpstr>Thank you</vt:lpstr>
    </vt:vector>
  </TitlesOfParts>
  <Company>db Berater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Uwe Ricken</dc:creator>
  <cp:lastModifiedBy>Uwe Ricken</cp:lastModifiedBy>
  <cp:revision>131</cp:revision>
  <dcterms:created xsi:type="dcterms:W3CDTF">2015-05-31T13:11:28Z</dcterms:created>
  <dcterms:modified xsi:type="dcterms:W3CDTF">2017-08-16T02:52:31Z</dcterms:modified>
</cp:coreProperties>
</file>